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F614CC2-0034-43F6-9BCB-1BEC02C1D362}" type="datetimeFigureOut">
              <a:rPr lang="en-US" smtClean="0"/>
              <a:pPr/>
              <a:t>1/27/2012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6408888-F419-4C82-93A5-C9C07B00AE9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614CC2-0034-43F6-9BCB-1BEC02C1D362}"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08888-F419-4C82-93A5-C9C07B00AE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614CC2-0034-43F6-9BCB-1BEC02C1D362}"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08888-F419-4C82-93A5-C9C07B00AE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614CC2-0034-43F6-9BCB-1BEC02C1D362}"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08888-F419-4C82-93A5-C9C07B00AE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614CC2-0034-43F6-9BCB-1BEC02C1D362}"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08888-F419-4C82-93A5-C9C07B00AE9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614CC2-0034-43F6-9BCB-1BEC02C1D362}"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08888-F419-4C82-93A5-C9C07B00AE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F614CC2-0034-43F6-9BCB-1BEC02C1D362}" type="datetimeFigureOut">
              <a:rPr lang="en-US" smtClean="0"/>
              <a:pPr/>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08888-F419-4C82-93A5-C9C07B00AE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614CC2-0034-43F6-9BCB-1BEC02C1D362}" type="datetimeFigureOut">
              <a:rPr lang="en-US" smtClean="0"/>
              <a:pPr/>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08888-F419-4C82-93A5-C9C07B00AE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4CC2-0034-43F6-9BCB-1BEC02C1D362}" type="datetimeFigureOut">
              <a:rPr lang="en-US" smtClean="0"/>
              <a:pPr/>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08888-F419-4C82-93A5-C9C07B00AE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614CC2-0034-43F6-9BCB-1BEC02C1D362}"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08888-F419-4C82-93A5-C9C07B00AE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614CC2-0034-43F6-9BCB-1BEC02C1D362}"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6408888-F419-4C82-93A5-C9C07B00AE9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614CC2-0034-43F6-9BCB-1BEC02C1D362}" type="datetimeFigureOut">
              <a:rPr lang="en-US" smtClean="0"/>
              <a:pPr/>
              <a:t>1/27/2012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6408888-F419-4C82-93A5-C9C07B00AE9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images.google.com/imgres?imgurl=http://www.civilwar-pictures.com/g/albums/confederate-soldiers-officers/general_stonewall_jackson.jpg&amp;imgrefurl=http://www.civilwar-pictures.com/g/confederate-soldiers-officers/general_stonewall_jackson&amp;usg=__8MkVl9dLk-xY8kN2Qi-x9j5kmIQ=&amp;h=500&amp;w=345&amp;sz=83&amp;hl=en&amp;start=3&amp;tbnid=PW_gdRvQDzLI-M:&amp;tbnh=130&amp;tbnw=90&amp;prev=/images?q=stonewall+jackson&amp;gbv=2&amp;ndsp=18&amp;hl=en&amp;sa=X" TargetMode="External"/><Relationship Id="rId1" Type="http://schemas.openxmlformats.org/officeDocument/2006/relationships/slideLayout" Target="../slideLayouts/slideLayout4.xml"/><Relationship Id="rId6" Type="http://schemas.openxmlformats.org/officeDocument/2006/relationships/hyperlink" Target="http://images.google.com/imgres?imgurl=http://www.sonofthesouth.net/union-generals/mcclellan/pictures/mcclellan-portrait.jpg&amp;imgrefurl=http://www.sonofthesouth.net/union-generals/mcclellan/george-mcclellan-quotes.htm&amp;usg=__17zIf3ArPTPXsEIfR6DQD9hDnjc=&amp;h=483&amp;w=415&amp;sz=147&amp;hl=en&amp;start=16&amp;tbnid=TU-Wd8DsjbyXaM:&amp;tbnh=129&amp;tbnw=111&amp;prev=/images?q=george+mcclellan&amp;gbv=2&amp;hl=en" TargetMode="External"/><Relationship Id="rId5" Type="http://schemas.openxmlformats.org/officeDocument/2006/relationships/image" Target="../media/image11.jpeg"/><Relationship Id="rId4" Type="http://schemas.openxmlformats.org/officeDocument/2006/relationships/hyperlink" Target="http://images.google.com/imgres?imgurl=http://www.aztecclub.com/biopix/Beauregard-3b.jpg&amp;imgrefurl=http://www.aztecclub.com/bios/beauregard.htm&amp;usg=__z7pAWqPnPplNJZ2tJIKsd1-xte0=&amp;h=542&amp;w=396&amp;sz=54&amp;hl=en&amp;start=4&amp;tbnid=_AKPkCZdo5z3UM:&amp;tbnh=132&amp;tbnw=96&amp;prev=/images?q=beauregard&amp;gbv=2&amp;hl=e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hyperlink" Target="http://images.google.com/imgres?imgurl=http://www.history.navy.mil/photos/images/h59000/h59593.jpg&amp;imgrefurl=http://www.history.navy.mil/photos/sh-us-cs/csa-sh/csash-sz/virg-d.htm&amp;usg=__UG5hJ37ef5_lmGk6ts3R25-sJvo=&amp;h=390&amp;w=740&amp;sz=107&amp;hl=en&amp;start=2&amp;tbnid=4_9vVY6yCBELGM:&amp;tbnh=74&amp;tbnw=141&amp;prev=/images?q=the+merrimack+ironclad&amp;gbv=2&amp;hl=en&amp;sa=X"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images.google.com/imgres?imgurl=http://oceanexplorer.noaa.gov/explorations/02monitor/logs/jul26/media/monitor_sailors_600.jpg&amp;imgrefurl=http://oceanexplorer.noaa.gov/explorations/02monitor/logs/jul26/media/monitor_sailors.html&amp;usg=__DVu_7MTunwgGhw-E7HmW8wyc6Fc=&amp;h=550&amp;w=600&amp;sz=82&amp;hl=en&amp;start=10&amp;tbnid=Qa9F6JQNjZAc2M:&amp;tbnh=124&amp;tbnw=135&amp;prev=/images?q=THE+MONITOR&amp;gbv=2&amp;ndsp=18&amp;hl=en&amp;sa=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m/imgres?imgurl=http://www.army.mil/-images/2007/04/08/3494/army.mil-2007-04-08-045655.jpg&amp;imgrefurl=http://www.army.mil/-images/2007/04/08/3494/&amp;usg=__6xllzpamJdP58LX7J-Ed7Z_McjQ=&amp;h=2832&amp;w=2192&amp;sz=1495&amp;hl=en&amp;start=11&amp;itbs=1&amp;tbnid=uwrlXIxQ8I4jiM:&amp;tbnh=150&amp;tbnw=116&amp;prev=/images?q=general+grant+civil+war&amp;gbv=2&amp;hl=en" TargetMode="Externa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hyperlink" Target="http://images.google.com/imgres?imgurl=http://www.clangrant-us.org/images/grant_cold_harbor_med.gif&amp;imgrefurl=http://www.clangrant-us.org/ulysses_s_grant.htm&amp;usg=__eFrR0EqNL79nkyHikfYa7iXQ7zY=&amp;h=454&amp;w=386&amp;sz=84&amp;hl=en&amp;start=9&amp;itbs=1&amp;tbnid=VPEktUddSht8AM:&amp;tbnh=128&amp;tbnw=109&amp;prev=/images?q=general+grant+civil+war&amp;gbv=2&amp;hl=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imgres?imgurl=http://web.mst.edu/~rogersda/american&amp;military_history/Robert%20E%20Lee.jpg&amp;imgrefurl=http://web.mst.edu/~rogersda/american&amp;military_history/&amp;usg=__lRHzJp_jeZsLwxGlEW0JbQMihyM=&amp;h=594&amp;w=428&amp;sz=75&amp;hl=en&amp;start=4&amp;itbs=1&amp;tbnid=pieFZOlrm8hQ4M:&amp;tbnh=135&amp;tbnw=97&amp;prev=/images?q=general+robert+e.+lee&amp;gbv=2&amp;hl=e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imgres?imgurl=http://booksfilmandmusic.com/graphics/54th/shaw_post.jpg&amp;imgrefurl=http://booksfilmandmusic.com/2008/01/21/for-the-union-dead-a-timeless-civil-war-poem/&amp;usg=__BrVTl7MVQzrQwM0ckHuZqo9gBaI=&amp;h=458&amp;w=300&amp;sz=38&amp;hl=en&amp;start=13&amp;itbs=1&amp;tbnid=UIvFqXEyzt4rzM:&amp;tbnh=128&amp;tbnw=84&amp;prev=/images?q=54th+massachusetts+regiment&amp;gbv=2&amp;hl=en&amp;sa=G" TargetMode="External"/><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hyperlink" Target="http://images.google.com/imgres?imgurl=http://www.history.army.mil/books/Sw-Sa/Bell.jpg&amp;imgrefurl=http://www.history.army.mil/books/Sw-Sa/Bell.htm&amp;usg=__rdQG4KG_U-pq4845U9SreAoZ0Cs=&amp;h=1159&amp;w=873&amp;sz=147&amp;hl=en&amp;start=9&amp;tbnid=rkPDLt6MkZEjcM:&amp;tbnh=150&amp;tbnw=113&amp;prev=/images?q=John+Bell+presidential+candidate&amp;gbv=2&amp;hl=en" TargetMode="External"/><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images.google.com/imgres?imgurl=http://www.spartacus.schoolnet.co.uk/USASdouglassS.jpg&amp;imgrefurl=http://www.spartacus.schoolnet.co.uk/USASdouglassS.htm&amp;usg=__LPpaSulskatAwihLSQSLkds63BM=&amp;h=219&amp;w=156&amp;sz=12&amp;hl=en&amp;start=7&amp;tbnid=ZjCzzi2Cb_KWjM:&amp;tbnh=107&amp;tbnw=76&amp;prev=/images?q=stephen+douglas&amp;gbv=2&amp;hl=en" TargetMode="External"/><Relationship Id="rId1" Type="http://schemas.openxmlformats.org/officeDocument/2006/relationships/slideLayout" Target="../slideLayouts/slideLayout4.xml"/><Relationship Id="rId6" Type="http://schemas.openxmlformats.org/officeDocument/2006/relationships/hyperlink" Target="http://images.google.com/imgres?imgurl=http://www.nps.gov/liho/historyculture/images/Lincoln-portrait.jpg&amp;imgrefurl=http://www.nps.gov/liho/historyculture/alincolnbio.htm&amp;usg=___qBra9WufXzWA1AamIVwjTij9jo=&amp;h=402&amp;w=325&amp;sz=18&amp;hl=en&amp;start=9&amp;tbnid=95R7froM6xjc_M:&amp;tbnh=124&amp;tbnw=100&amp;prev=/images?q=Abraham+Lincoln&amp;gbv=2&amp;hl=en" TargetMode="External"/><Relationship Id="rId5" Type="http://schemas.openxmlformats.org/officeDocument/2006/relationships/image" Target="../media/image3.jpeg"/><Relationship Id="rId4" Type="http://schemas.openxmlformats.org/officeDocument/2006/relationships/hyperlink" Target="http://images.google.com/imgres?imgurl=http://www.lrc.state.ky.us/record/Moments04RS/20_breckinridge_web.jpg&amp;imgrefurl=http://www.lrc.state.ky.us/record/Moments04RS/20_web_leg_history.html&amp;usg=__g3bioopwMMKH8bYsswLax2alG7k=&amp;h=426&amp;w=350&amp;sz=10&amp;hl=en&amp;start=2&amp;tbnid=_6ZR0nMtyOAUuM:&amp;tbnh=126&amp;tbnw=104&amp;prev=/images?q=John+C.+Breckinridge&amp;gbv=2&amp;hl=en&amp;sa=X" TargetMode="Externa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hyperlink" Target="http://images.google.com/imgres?imgurl=http://www.sau53.org/dcs/classes/8grade/cemetery/jones/burns.jpg&amp;imgrefurl=http://www.sau53.org/dcs/classes/8grade/cemetery/jones/jones.html&amp;usg=__bJeeQkJ-OlnulweJVsVWAX3Xr4g=&amp;h=837&amp;w=650&amp;sz=46&amp;hl=en&amp;start=5&amp;itbs=1&amp;tbnid=Z3C0B3gHQRTrZM:&amp;tbnh=144&amp;tbnw=112&amp;prev=/images?q=ambrose+burnside&amp;gbv=2&amp;hl=en" TargetMode="External"/><Relationship Id="rId1" Type="http://schemas.openxmlformats.org/officeDocument/2006/relationships/slideLayout" Target="../slideLayouts/slideLayout4.xml"/><Relationship Id="rId6" Type="http://schemas.openxmlformats.org/officeDocument/2006/relationships/hyperlink" Target="http://images.google.com/imgres?imgurl=http://niahd.wm.edu/attachments/33930.jpg&amp;imgrefurl=http://niahd.wm.edu/index.php?browse=image&amp;id=33930&amp;usg=__3rIpdQvkKN3_81F1E52Y7Px3A68=&amp;h=450&amp;w=346&amp;sz=22&amp;hl=en&amp;start=1&amp;itbs=1&amp;tbnid=H6QDURPBkLGehM:&amp;tbnh=127&amp;tbnw=98&amp;prev=/images?q=McClellan&amp;gbv=2&amp;hl=en" TargetMode="External"/><Relationship Id="rId5" Type="http://schemas.openxmlformats.org/officeDocument/2006/relationships/image" Target="../media/image24.jpeg"/><Relationship Id="rId4" Type="http://schemas.openxmlformats.org/officeDocument/2006/relationships/hyperlink" Target="http://images.google.com/imgres?imgurl=http://www.old-picture.com/mathew-brady-studio/pictures/General-Hooker-001.jpg&amp;imgrefurl=http://www.old-picture.com/mathew-brady-studio/General-Hooker-Joe-001.htm&amp;usg=__2SCMCG_CZ2ECLfwRzFc3Y1VdMng=&amp;h=771&amp;w=532&amp;sz=44&amp;hl=en&amp;start=2&amp;itbs=1&amp;tbnid=HlgDIuJ1f0mBRM:&amp;tbnh=142&amp;tbnw=98&amp;prev=/images?q=General+Joe+Hooker&amp;gbv=2&amp;hl=e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om/imgres?imgurl=http://www.old-picture.com/mathew-brady-studio/pictures/Farragut-Admiral.jpg&amp;imgrefurl=http://www.old-picture.com/mathew-brady-studio/Farragut-Admiral.htm&amp;usg=__W3Vrlxp8YnY8vhuwtlYSJfdtqHw=&amp;h=765&amp;w=490&amp;sz=56&amp;hl=en&amp;start=1&amp;itbs=1&amp;tbnid=RQFxjNaH2FQ7XM:&amp;tbnh=142&amp;tbnw=91&amp;prev=/images?q=Admiral+Farragut&amp;gbv=2&amp;hl=en&amp;sa=G" TargetMode="Externa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hyperlink" Target="http://images.google.com/imgres?imgurl=http://upload.wikimedia.org/wikipedia/commons/archive/1/19/20080427041152!William-Tecumseh-Sherman.jpg&amp;imgrefurl=http://commons.wikimedia.org/wiki/File:William-Tecumseh-Sherman.jpg&amp;usg=__xwlOhbg01I0kjSMCzS-1Y8JnZqs=&amp;h=2000&amp;w=1600&amp;sz=468&amp;hl=en&amp;start=3&amp;itbs=1&amp;tbnid=2FTjPZaaHQux-M:&amp;tbnh=150&amp;tbnw=120&amp;prev=/images?q=william+tecumseh+sherman&amp;gbv=2&amp;hl=e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upload.wikimedia.org/wikipedia/commons/2/29/American_Civil_War_Chaplain.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en.wikipedia.org/wiki/File:FordsTheaterPresidentalBox.JP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en.wikipedia.org/wiki/File:Lincoln_conspirators_execution2.jpg" TargetMode="Externa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hyperlink" Target="http://en.wikipedia.org/wiki/File:John_w_booth.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imgres?imgurl=http://rebelyell1.com/Biographies/bio%20pic%20of%20robert%20e%20lee.jpg&amp;imgrefurl=http://rebelyell1.com/Biographies/BioLee.htm&amp;usg=__dAOl4wwuPMpBa3XL7KjM84zOhQU=&amp;h=1480&amp;w=1095&amp;sz=148&amp;hl=en&amp;start=1&amp;um=1&amp;tbnid=NmRdnNyTYw3VZM:&amp;tbnh=150&amp;tbnw=111&amp;prev=/images?q=Robert+E.+Lee&amp;hl=en&amp;sa=N&amp;um=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ELECTION OF 1860</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10000"/>
          </a:bodyPr>
          <a:lstStyle/>
          <a:p>
            <a:r>
              <a:rPr lang="en-US" sz="2000" dirty="0" smtClean="0">
                <a:latin typeface="Arial" pitchFamily="34" charset="0"/>
                <a:cs typeface="Arial" pitchFamily="34" charset="0"/>
              </a:rPr>
              <a:t>By 1860 there was a widening gap between the North and South which ripped apart the Democratic party.</a:t>
            </a:r>
          </a:p>
          <a:p>
            <a:r>
              <a:rPr lang="en-US" sz="2000" dirty="0" smtClean="0">
                <a:latin typeface="Arial" pitchFamily="34" charset="0"/>
                <a:cs typeface="Arial" pitchFamily="34" charset="0"/>
              </a:rPr>
              <a:t>At the party convention in Charleston, South Carolina southern Democrats insisted that slavery be protected in the territories.</a:t>
            </a:r>
          </a:p>
          <a:p>
            <a:r>
              <a:rPr lang="en-US" sz="2000" dirty="0" smtClean="0">
                <a:latin typeface="Arial" pitchFamily="34" charset="0"/>
                <a:cs typeface="Arial" pitchFamily="34" charset="0"/>
              </a:rPr>
              <a:t>Stephen Douglas, the democratic candidate refused to abandon the principle of popular sovereignty.</a:t>
            </a:r>
          </a:p>
          <a:p>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lnSpcReduction="10000"/>
          </a:bodyPr>
          <a:lstStyle/>
          <a:p>
            <a:r>
              <a:rPr lang="en-US" sz="2000" dirty="0" smtClean="0">
                <a:latin typeface="Arial" pitchFamily="34" charset="0"/>
                <a:cs typeface="Arial" pitchFamily="34" charset="0"/>
              </a:rPr>
              <a:t>The convention split = Northern delegates chose Douglas as their candidate.</a:t>
            </a:r>
          </a:p>
          <a:p>
            <a:r>
              <a:rPr lang="en-US" sz="2000" dirty="0" smtClean="0">
                <a:latin typeface="Arial" pitchFamily="34" charset="0"/>
                <a:cs typeface="Arial" pitchFamily="34" charset="0"/>
              </a:rPr>
              <a:t>Southern Delegates chose John C. Breckinridge (vice-president) as their candidate.</a:t>
            </a:r>
          </a:p>
          <a:p>
            <a:r>
              <a:rPr lang="en-US" sz="2000" dirty="0" smtClean="0">
                <a:latin typeface="Arial" pitchFamily="34" charset="0"/>
                <a:cs typeface="Arial" pitchFamily="34" charset="0"/>
              </a:rPr>
              <a:t>The Republicans now knew they had a good chance of winning = They chose Lincoln on the platform of limiting the spread of slavery.</a:t>
            </a:r>
          </a:p>
          <a:p>
            <a:r>
              <a:rPr lang="en-US" sz="2000" dirty="0" smtClean="0">
                <a:latin typeface="Arial" pitchFamily="34" charset="0"/>
                <a:cs typeface="Arial" pitchFamily="34" charset="0"/>
              </a:rPr>
              <a:t>The fourth party, the Constitutional Party nominated John Bell of Tennessee = compromise as a way of saving the Union.</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FIRST BATTLE OF BULL RUN</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1026" name="Picture 2" descr="https://www.cia.gov/library/center-for-the-study-of-intelligence/csi-publications/csi-studies/studies/vol50no2/graphics/774176_bullrun.jpg"/>
          <p:cNvPicPr>
            <a:picLocks noChangeAspect="1" noChangeArrowheads="1"/>
          </p:cNvPicPr>
          <p:nvPr/>
        </p:nvPicPr>
        <p:blipFill>
          <a:blip r:embed="rId2" cstate="print"/>
          <a:srcRect/>
          <a:stretch>
            <a:fillRect/>
          </a:stretch>
        </p:blipFill>
        <p:spPr bwMode="auto">
          <a:xfrm>
            <a:off x="381000" y="1905000"/>
            <a:ext cx="8382000" cy="45434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BULL RUN CONTINUED</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sz="2000" dirty="0" smtClean="0">
                <a:latin typeface="Arial" pitchFamily="34" charset="0"/>
                <a:cs typeface="Arial" pitchFamily="34" charset="0"/>
              </a:rPr>
              <a:t>The day after the battle Lincoln sent the 90-day militias home and called for a real army of 500,000 volunteers serving for three years.</a:t>
            </a:r>
          </a:p>
          <a:p>
            <a:r>
              <a:rPr lang="en-US" sz="2000" dirty="0" smtClean="0">
                <a:latin typeface="Arial" pitchFamily="34" charset="0"/>
                <a:cs typeface="Arial" pitchFamily="34" charset="0"/>
              </a:rPr>
              <a:t>Three days later he called for another 500,000</a:t>
            </a:r>
          </a:p>
          <a:p>
            <a:r>
              <a:rPr lang="en-US" sz="2000" dirty="0" smtClean="0">
                <a:latin typeface="Arial" pitchFamily="34" charset="0"/>
                <a:cs typeface="Arial" pitchFamily="34" charset="0"/>
              </a:rPr>
              <a:t>General George B. McClellan became the head of the army.</a:t>
            </a:r>
          </a:p>
          <a:p>
            <a:r>
              <a:rPr lang="en-US" sz="2000" dirty="0" smtClean="0">
                <a:latin typeface="Arial" pitchFamily="34" charset="0"/>
                <a:cs typeface="Arial" pitchFamily="34" charset="0"/>
              </a:rPr>
              <a:t>The news of Bull run electrified the South.</a:t>
            </a:r>
          </a:p>
          <a:p>
            <a:r>
              <a:rPr lang="en-US" sz="2000" dirty="0" smtClean="0">
                <a:latin typeface="Arial" pitchFamily="34" charset="0"/>
                <a:cs typeface="Arial" pitchFamily="34" charset="0"/>
              </a:rPr>
              <a:t>More educated Southerners realized they had won the battle, not the war.</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endParaRPr lang="en-US"/>
          </a:p>
        </p:txBody>
      </p:sp>
      <p:pic>
        <p:nvPicPr>
          <p:cNvPr id="24578" name="Picture 2" descr="http://t0.gstatic.com/images?q=tbn:PW_gdRvQDzLI-M:http://www.civilwar-pictures.com/g/albums/confederate-soldiers-officers/general_stonewall_jackson.jpg">
            <a:hlinkClick r:id="rId2"/>
          </p:cNvPr>
          <p:cNvPicPr>
            <a:picLocks noChangeAspect="1" noChangeArrowheads="1"/>
          </p:cNvPicPr>
          <p:nvPr/>
        </p:nvPicPr>
        <p:blipFill>
          <a:blip r:embed="rId3" cstate="print"/>
          <a:srcRect/>
          <a:stretch>
            <a:fillRect/>
          </a:stretch>
        </p:blipFill>
        <p:spPr bwMode="auto">
          <a:xfrm>
            <a:off x="4876800" y="2057400"/>
            <a:ext cx="1752600" cy="1981200"/>
          </a:xfrm>
          <a:prstGeom prst="rect">
            <a:avLst/>
          </a:prstGeom>
          <a:noFill/>
        </p:spPr>
      </p:pic>
      <p:pic>
        <p:nvPicPr>
          <p:cNvPr id="24580" name="Picture 4" descr="http://t3.gstatic.com/images?q=tbn:_AKPkCZdo5z3UM:http://www.aztecclub.com/biopix/Beauregard-3b.jpg">
            <a:hlinkClick r:id="rId4"/>
          </p:cNvPr>
          <p:cNvPicPr>
            <a:picLocks noChangeAspect="1" noChangeArrowheads="1"/>
          </p:cNvPicPr>
          <p:nvPr/>
        </p:nvPicPr>
        <p:blipFill>
          <a:blip r:embed="rId5" cstate="print"/>
          <a:srcRect/>
          <a:stretch>
            <a:fillRect/>
          </a:stretch>
        </p:blipFill>
        <p:spPr bwMode="auto">
          <a:xfrm>
            <a:off x="6934200" y="2819400"/>
            <a:ext cx="1524000" cy="2209800"/>
          </a:xfrm>
          <a:prstGeom prst="rect">
            <a:avLst/>
          </a:prstGeom>
          <a:noFill/>
        </p:spPr>
      </p:pic>
      <p:pic>
        <p:nvPicPr>
          <p:cNvPr id="24582" name="Picture 6" descr="http://t2.gstatic.com/images?q=tbn:TU-Wd8DsjbyXaM:http://www.sonofthesouth.net/union-generals/mcclellan/pictures/mcclellan-portrait.jpg">
            <a:hlinkClick r:id="rId6"/>
          </p:cNvPr>
          <p:cNvPicPr>
            <a:picLocks noChangeAspect="1" noChangeArrowheads="1"/>
          </p:cNvPicPr>
          <p:nvPr/>
        </p:nvPicPr>
        <p:blipFill>
          <a:blip r:embed="rId7" cstate="print"/>
          <a:srcRect/>
          <a:stretch>
            <a:fillRect/>
          </a:stretch>
        </p:blipFill>
        <p:spPr bwMode="auto">
          <a:xfrm>
            <a:off x="4876800" y="4267200"/>
            <a:ext cx="17526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578"/>
                                        </p:tgtEl>
                                        <p:attrNameLst>
                                          <p:attrName>style.visibility</p:attrName>
                                        </p:attrNameLst>
                                      </p:cBhvr>
                                      <p:to>
                                        <p:strVal val="visible"/>
                                      </p:to>
                                    </p:set>
                                    <p:anim calcmode="lin" valueType="num">
                                      <p:cBhvr additive="base">
                                        <p:cTn id="37" dur="500" fill="hold"/>
                                        <p:tgtEl>
                                          <p:spTgt spid="24578"/>
                                        </p:tgtEl>
                                        <p:attrNameLst>
                                          <p:attrName>ppt_x</p:attrName>
                                        </p:attrNameLst>
                                      </p:cBhvr>
                                      <p:tavLst>
                                        <p:tav tm="0">
                                          <p:val>
                                            <p:strVal val="#ppt_x"/>
                                          </p:val>
                                        </p:tav>
                                        <p:tav tm="100000">
                                          <p:val>
                                            <p:strVal val="#ppt_x"/>
                                          </p:val>
                                        </p:tav>
                                      </p:tavLst>
                                    </p:anim>
                                    <p:anim calcmode="lin" valueType="num">
                                      <p:cBhvr additive="base">
                                        <p:cTn id="3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580"/>
                                        </p:tgtEl>
                                        <p:attrNameLst>
                                          <p:attrName>style.visibility</p:attrName>
                                        </p:attrNameLst>
                                      </p:cBhvr>
                                      <p:to>
                                        <p:strVal val="visible"/>
                                      </p:to>
                                    </p:set>
                                    <p:anim calcmode="lin" valueType="num">
                                      <p:cBhvr additive="base">
                                        <p:cTn id="43" dur="500" fill="hold"/>
                                        <p:tgtEl>
                                          <p:spTgt spid="24580"/>
                                        </p:tgtEl>
                                        <p:attrNameLst>
                                          <p:attrName>ppt_x</p:attrName>
                                        </p:attrNameLst>
                                      </p:cBhvr>
                                      <p:tavLst>
                                        <p:tav tm="0">
                                          <p:val>
                                            <p:strVal val="#ppt_x"/>
                                          </p:val>
                                        </p:tav>
                                        <p:tav tm="100000">
                                          <p:val>
                                            <p:strVal val="#ppt_x"/>
                                          </p:val>
                                        </p:tav>
                                      </p:tavLst>
                                    </p:anim>
                                    <p:anim calcmode="lin" valueType="num">
                                      <p:cBhvr additive="base">
                                        <p:cTn id="4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582"/>
                                        </p:tgtEl>
                                        <p:attrNameLst>
                                          <p:attrName>style.visibility</p:attrName>
                                        </p:attrNameLst>
                                      </p:cBhvr>
                                      <p:to>
                                        <p:strVal val="visible"/>
                                      </p:to>
                                    </p:set>
                                    <p:anim calcmode="lin" valueType="num">
                                      <p:cBhvr additive="base">
                                        <p:cTn id="49" dur="500" fill="hold"/>
                                        <p:tgtEl>
                                          <p:spTgt spid="24582"/>
                                        </p:tgtEl>
                                        <p:attrNameLst>
                                          <p:attrName>ppt_x</p:attrName>
                                        </p:attrNameLst>
                                      </p:cBhvr>
                                      <p:tavLst>
                                        <p:tav tm="0">
                                          <p:val>
                                            <p:strVal val="#ppt_x"/>
                                          </p:val>
                                        </p:tav>
                                        <p:tav tm="100000">
                                          <p:val>
                                            <p:strVal val="#ppt_x"/>
                                          </p:val>
                                        </p:tav>
                                      </p:tavLst>
                                    </p:anim>
                                    <p:anim calcmode="lin" valueType="num">
                                      <p:cBhvr additive="base">
                                        <p:cTn id="50"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NAVAL WAR</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sz="2000" dirty="0" smtClean="0">
                <a:latin typeface="Arial" pitchFamily="34" charset="0"/>
                <a:cs typeface="Arial" pitchFamily="34" charset="0"/>
              </a:rPr>
              <a:t>The Union used its navy mainly for blockading the southern ports.</a:t>
            </a:r>
          </a:p>
          <a:p>
            <a:r>
              <a:rPr lang="en-US" sz="2000" dirty="0" smtClean="0">
                <a:latin typeface="Arial" pitchFamily="34" charset="0"/>
                <a:cs typeface="Arial" pitchFamily="34" charset="0"/>
              </a:rPr>
              <a:t>In the first year of the war the blockade was useless.</a:t>
            </a:r>
          </a:p>
          <a:p>
            <a:r>
              <a:rPr lang="en-US" sz="2000" dirty="0" smtClean="0">
                <a:latin typeface="Arial" pitchFamily="34" charset="0"/>
                <a:cs typeface="Arial" pitchFamily="34" charset="0"/>
              </a:rPr>
              <a:t>Soon Northern ship yards were building smaller faster gun-ships.</a:t>
            </a:r>
          </a:p>
          <a:p>
            <a:r>
              <a:rPr lang="en-US" sz="2000" dirty="0" smtClean="0">
                <a:latin typeface="Arial" pitchFamily="34" charset="0"/>
                <a:cs typeface="Arial" pitchFamily="34" charset="0"/>
              </a:rPr>
              <a:t>North = each cargo captured was split between the ship’s crew and the government.</a:t>
            </a:r>
          </a:p>
          <a:p>
            <a:r>
              <a:rPr lang="en-US" sz="2000" dirty="0" smtClean="0">
                <a:latin typeface="Arial" pitchFamily="34" charset="0"/>
                <a:cs typeface="Arial" pitchFamily="34" charset="0"/>
              </a:rPr>
              <a:t>As the Union captured more of the Confederate ports the blockade became easier.</a:t>
            </a:r>
          </a:p>
          <a:p>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r>
              <a:rPr lang="en-US" sz="2000" dirty="0" smtClean="0">
                <a:latin typeface="Arial" pitchFamily="34" charset="0"/>
                <a:cs typeface="Arial" pitchFamily="34" charset="0"/>
              </a:rPr>
              <a:t>April 1862 = The Union had control of almost every important Atlantic Harbor.</a:t>
            </a:r>
          </a:p>
          <a:p>
            <a:r>
              <a:rPr lang="en-US" sz="2000" dirty="0" smtClean="0">
                <a:latin typeface="Arial" pitchFamily="34" charset="0"/>
                <a:cs typeface="Arial" pitchFamily="34" charset="0"/>
              </a:rPr>
              <a:t>1864 = A blockade runner stood one chance in three of being captured.</a:t>
            </a:r>
          </a:p>
          <a:p>
            <a:r>
              <a:rPr lang="en-US" sz="2000" dirty="0" smtClean="0">
                <a:latin typeface="Arial" pitchFamily="34" charset="0"/>
                <a:cs typeface="Arial" pitchFamily="34" charset="0"/>
              </a:rPr>
              <a:t>1865 = It was one chance in two.</a:t>
            </a:r>
            <a:endParaRPr lang="en-US" sz="2000" dirty="0">
              <a:latin typeface="Arial" pitchFamily="34" charset="0"/>
              <a:cs typeface="Arial" pitchFamily="34" charset="0"/>
            </a:endParaRPr>
          </a:p>
        </p:txBody>
      </p:sp>
      <p:pic>
        <p:nvPicPr>
          <p:cNvPr id="25602" name="Picture 2" descr="http://www.history.navy.mil/photos/images/h55000/h55257.jpg"/>
          <p:cNvPicPr>
            <a:picLocks noChangeAspect="1" noChangeArrowheads="1"/>
          </p:cNvPicPr>
          <p:nvPr/>
        </p:nvPicPr>
        <p:blipFill>
          <a:blip r:embed="rId2" cstate="print"/>
          <a:srcRect/>
          <a:stretch>
            <a:fillRect/>
          </a:stretch>
        </p:blipFill>
        <p:spPr bwMode="auto">
          <a:xfrm>
            <a:off x="4953000" y="4343400"/>
            <a:ext cx="3733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602"/>
                                        </p:tgtEl>
                                        <p:attrNameLst>
                                          <p:attrName>style.visibility</p:attrName>
                                        </p:attrNameLst>
                                      </p:cBhvr>
                                      <p:to>
                                        <p:strVal val="visible"/>
                                      </p:to>
                                    </p:set>
                                    <p:anim calcmode="lin" valueType="num">
                                      <p:cBhvr additive="base">
                                        <p:cTn id="55" dur="500" fill="hold"/>
                                        <p:tgtEl>
                                          <p:spTgt spid="25602"/>
                                        </p:tgtEl>
                                        <p:attrNameLst>
                                          <p:attrName>ppt_x</p:attrName>
                                        </p:attrNameLst>
                                      </p:cBhvr>
                                      <p:tavLst>
                                        <p:tav tm="0">
                                          <p:val>
                                            <p:strVal val="#ppt_x"/>
                                          </p:val>
                                        </p:tav>
                                        <p:tav tm="100000">
                                          <p:val>
                                            <p:strVal val="#ppt_x"/>
                                          </p:val>
                                        </p:tav>
                                      </p:tavLst>
                                    </p:anim>
                                    <p:anim calcmode="lin" valueType="num">
                                      <p:cBhvr additive="base">
                                        <p:cTn id="56"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VIRGINIA AND THE MONITOR</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sz="2000" dirty="0" smtClean="0">
                <a:latin typeface="Arial" pitchFamily="34" charset="0"/>
                <a:cs typeface="Arial" pitchFamily="34" charset="0"/>
              </a:rPr>
              <a:t>The South’s desire to break the Northern blockade helped to produce the ironclad warship.</a:t>
            </a:r>
          </a:p>
          <a:p>
            <a:r>
              <a:rPr lang="en-US" sz="2000" dirty="0" smtClean="0">
                <a:latin typeface="Arial" pitchFamily="34" charset="0"/>
                <a:cs typeface="Arial" pitchFamily="34" charset="0"/>
              </a:rPr>
              <a:t>In 1862, the Confederates took the captured Union frigate (MERRIMACK) and refitted it with iron sides.</a:t>
            </a:r>
          </a:p>
          <a:p>
            <a:r>
              <a:rPr lang="en-US" sz="2000" dirty="0" smtClean="0">
                <a:latin typeface="Arial" pitchFamily="34" charset="0"/>
                <a:cs typeface="Arial" pitchFamily="34" charset="0"/>
              </a:rPr>
              <a:t>In 1862, the MERRIMACK now renamed the VIRGINIA, destroyed two wooden Union ships and ran another aground.</a:t>
            </a:r>
          </a:p>
          <a:p>
            <a:r>
              <a:rPr lang="en-US" sz="2000" dirty="0" smtClean="0">
                <a:latin typeface="Arial" pitchFamily="34" charset="0"/>
                <a:cs typeface="Arial" pitchFamily="34" charset="0"/>
              </a:rPr>
              <a:t>The following day the Union showed off its iron clad ship the MONITOR.</a:t>
            </a:r>
          </a:p>
          <a:p>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r>
              <a:rPr lang="en-US" sz="2000" dirty="0" smtClean="0">
                <a:latin typeface="Arial" pitchFamily="34" charset="0"/>
                <a:cs typeface="Arial" pitchFamily="34" charset="0"/>
              </a:rPr>
              <a:t>In the first fight between ironclad ships the VIRGINIA  and the MONITOR  fought each other for two hours.</a:t>
            </a:r>
          </a:p>
          <a:p>
            <a:r>
              <a:rPr lang="en-US" sz="2000" dirty="0" smtClean="0">
                <a:latin typeface="Arial" pitchFamily="34" charset="0"/>
                <a:cs typeface="Arial" pitchFamily="34" charset="0"/>
              </a:rPr>
              <a:t>Neither ship could sink the other and the battle ended in a draw.</a:t>
            </a:r>
          </a:p>
          <a:p>
            <a:r>
              <a:rPr lang="en-US" sz="2000" dirty="0" smtClean="0">
                <a:latin typeface="Arial" pitchFamily="34" charset="0"/>
                <a:cs typeface="Arial" pitchFamily="34" charset="0"/>
              </a:rPr>
              <a:t>The new ships did not play an important part in the war.</a:t>
            </a:r>
          </a:p>
          <a:p>
            <a:r>
              <a:rPr lang="en-US" sz="2000" dirty="0" smtClean="0">
                <a:latin typeface="Arial" pitchFamily="34" charset="0"/>
                <a:cs typeface="Arial" pitchFamily="34" charset="0"/>
              </a:rPr>
              <a:t>They were the forerunners for future navies.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VIRGINIA AND THE MONITOR</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6626" name="Picture 2" descr="http://t3.gstatic.com/images?q=tbn:4_9vVY6yCBELGM:http://www.history.navy.mil/photos/images/h59000/h59593.jpg">
            <a:hlinkClick r:id="rId2"/>
          </p:cNvPr>
          <p:cNvPicPr>
            <a:picLocks noChangeAspect="1" noChangeArrowheads="1"/>
          </p:cNvPicPr>
          <p:nvPr/>
        </p:nvPicPr>
        <p:blipFill>
          <a:blip r:embed="rId3" cstate="print"/>
          <a:srcRect/>
          <a:stretch>
            <a:fillRect/>
          </a:stretch>
        </p:blipFill>
        <p:spPr bwMode="auto">
          <a:xfrm>
            <a:off x="457200" y="1981200"/>
            <a:ext cx="4038600" cy="1981200"/>
          </a:xfrm>
          <a:prstGeom prst="rect">
            <a:avLst/>
          </a:prstGeom>
          <a:noFill/>
        </p:spPr>
      </p:pic>
      <p:pic>
        <p:nvPicPr>
          <p:cNvPr id="26628" name="Picture 4" descr="http://t1.gstatic.com/images?q=tbn:Qa9F6JQNjZAc2M:http://oceanexplorer.noaa.gov/explorations/02monitor/logs/jul26/media/monitor_sailors_600.jpg">
            <a:hlinkClick r:id="rId4"/>
          </p:cNvPr>
          <p:cNvPicPr>
            <a:picLocks noChangeAspect="1" noChangeArrowheads="1"/>
          </p:cNvPicPr>
          <p:nvPr/>
        </p:nvPicPr>
        <p:blipFill>
          <a:blip r:embed="rId5" cstate="print"/>
          <a:srcRect/>
          <a:stretch>
            <a:fillRect/>
          </a:stretch>
        </p:blipFill>
        <p:spPr bwMode="auto">
          <a:xfrm>
            <a:off x="457200" y="4038600"/>
            <a:ext cx="4038600" cy="2286000"/>
          </a:xfrm>
          <a:prstGeom prst="rect">
            <a:avLst/>
          </a:prstGeom>
          <a:noFill/>
        </p:spPr>
      </p:pic>
      <p:pic>
        <p:nvPicPr>
          <p:cNvPr id="1026" name="Picture 2" descr="http://www.globalsecurity.org/military/systems/ship/images/bm-roanoke-h59548.jpg"/>
          <p:cNvPicPr>
            <a:picLocks noChangeAspect="1" noChangeArrowheads="1"/>
          </p:cNvPicPr>
          <p:nvPr/>
        </p:nvPicPr>
        <p:blipFill>
          <a:blip r:embed="rId6" cstate="print"/>
          <a:srcRect/>
          <a:stretch>
            <a:fillRect/>
          </a:stretch>
        </p:blipFill>
        <p:spPr bwMode="auto">
          <a:xfrm>
            <a:off x="4648200" y="1981201"/>
            <a:ext cx="4038600" cy="2057399"/>
          </a:xfrm>
          <a:prstGeom prst="rect">
            <a:avLst/>
          </a:prstGeom>
          <a:noFill/>
        </p:spPr>
      </p:pic>
      <p:pic>
        <p:nvPicPr>
          <p:cNvPr id="1028" name="Picture 4" descr="http://g-ecx.images-amazon.com/images/G/01/askville/9641266_41106849_mywrite/monitorbattle580.jpg"/>
          <p:cNvPicPr>
            <a:picLocks noChangeAspect="1" noChangeArrowheads="1"/>
          </p:cNvPicPr>
          <p:nvPr/>
        </p:nvPicPr>
        <p:blipFill>
          <a:blip r:embed="rId7" cstate="print"/>
          <a:srcRect/>
          <a:stretch>
            <a:fillRect/>
          </a:stretch>
        </p:blipFill>
        <p:spPr bwMode="auto">
          <a:xfrm>
            <a:off x="4648200" y="4191000"/>
            <a:ext cx="4038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ppt_x"/>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CIVIL WAR CONTINUED</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20000"/>
          </a:bodyPr>
          <a:lstStyle/>
          <a:p>
            <a:r>
              <a:rPr lang="en-US" sz="2000" dirty="0" smtClean="0">
                <a:latin typeface="Arial" pitchFamily="34" charset="0"/>
                <a:cs typeface="Arial" pitchFamily="34" charset="0"/>
              </a:rPr>
              <a:t>In the west in1862 General Grant for the Union captured Confederate river forts.</a:t>
            </a:r>
          </a:p>
          <a:p>
            <a:r>
              <a:rPr lang="en-US" sz="2000" dirty="0" smtClean="0">
                <a:latin typeface="Arial" pitchFamily="34" charset="0"/>
                <a:cs typeface="Arial" pitchFamily="34" charset="0"/>
              </a:rPr>
              <a:t>-Fort Henry on the Tennessee.</a:t>
            </a:r>
          </a:p>
          <a:p>
            <a:r>
              <a:rPr lang="en-US" sz="2000" dirty="0" smtClean="0">
                <a:latin typeface="Arial" pitchFamily="34" charset="0"/>
                <a:cs typeface="Arial" pitchFamily="34" charset="0"/>
              </a:rPr>
              <a:t>-Fort </a:t>
            </a:r>
            <a:r>
              <a:rPr lang="en-US" sz="2000" dirty="0" err="1" smtClean="0">
                <a:latin typeface="Arial" pitchFamily="34" charset="0"/>
                <a:cs typeface="Arial" pitchFamily="34" charset="0"/>
              </a:rPr>
              <a:t>Donelson</a:t>
            </a:r>
            <a:r>
              <a:rPr lang="en-US" sz="2000" dirty="0" smtClean="0">
                <a:latin typeface="Arial" pitchFamily="34" charset="0"/>
                <a:cs typeface="Arial" pitchFamily="34" charset="0"/>
              </a:rPr>
              <a:t> on the Cumberland River.</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Grant began marching south and met the Confederate troops at THE BATTLE OF SHILOH in Tennessee. </a:t>
            </a:r>
          </a:p>
          <a:p>
            <a:r>
              <a:rPr lang="en-US" sz="2000" dirty="0" smtClean="0">
                <a:latin typeface="Arial" pitchFamily="34" charset="0"/>
                <a:cs typeface="Arial" pitchFamily="34" charset="0"/>
              </a:rPr>
              <a:t>This would be the fiercest fighting of the war to date.</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lnSpcReduction="20000"/>
          </a:bodyPr>
          <a:lstStyle/>
          <a:p>
            <a:r>
              <a:rPr lang="en-US" sz="2000" dirty="0" smtClean="0">
                <a:latin typeface="Arial" pitchFamily="34" charset="0"/>
                <a:cs typeface="Arial" pitchFamily="34" charset="0"/>
              </a:rPr>
              <a:t>General Johnston the confederate general was killed.</a:t>
            </a:r>
          </a:p>
          <a:p>
            <a:r>
              <a:rPr lang="en-US" sz="2000" dirty="0" smtClean="0">
                <a:latin typeface="Arial" pitchFamily="34" charset="0"/>
                <a:cs typeface="Arial" pitchFamily="34" charset="0"/>
              </a:rPr>
              <a:t>Union General William Tecumseh Sherman had three horses shot out from under him</a:t>
            </a:r>
          </a:p>
          <a:p>
            <a:r>
              <a:rPr lang="en-US" sz="2000" dirty="0" smtClean="0">
                <a:latin typeface="Arial" pitchFamily="34" charset="0"/>
                <a:cs typeface="Arial" pitchFamily="34" charset="0"/>
              </a:rPr>
              <a:t>General Pierre Beauregard took over as the Confederate General.</a:t>
            </a:r>
          </a:p>
          <a:p>
            <a:r>
              <a:rPr lang="en-US" sz="2000" dirty="0" smtClean="0">
                <a:latin typeface="Arial" pitchFamily="34" charset="0"/>
                <a:cs typeface="Arial" pitchFamily="34" charset="0"/>
              </a:rPr>
              <a:t>By the end of the day both sides believed they would win in the morning.</a:t>
            </a:r>
          </a:p>
          <a:p>
            <a:r>
              <a:rPr lang="en-US" sz="2000" dirty="0" smtClean="0">
                <a:latin typeface="Arial" pitchFamily="34" charset="0"/>
                <a:cs typeface="Arial" pitchFamily="34" charset="0"/>
              </a:rPr>
              <a:t>At night Union river boats brought fresh troops to Grant – at dawn Grant made a surprise attack forcing the southerners to retreat.</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CIVIL WAR</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000" dirty="0" smtClean="0">
                <a:latin typeface="Arial" pitchFamily="34" charset="0"/>
                <a:cs typeface="Arial" pitchFamily="34" charset="0"/>
              </a:rPr>
              <a:t>On April 25, 1862 the city of New Orleans fell and was now in Union hands</a:t>
            </a:r>
          </a:p>
          <a:p>
            <a:r>
              <a:rPr lang="en-US" sz="2000" dirty="0" smtClean="0">
                <a:latin typeface="Arial" pitchFamily="34" charset="0"/>
                <a:cs typeface="Arial" pitchFamily="34" charset="0"/>
              </a:rPr>
              <a:t>Only 150 miles of the Mississippi River was now controlled by the Confederates.</a:t>
            </a:r>
          </a:p>
          <a:p>
            <a:r>
              <a:rPr lang="en-US" sz="2000" dirty="0" smtClean="0">
                <a:latin typeface="Arial" pitchFamily="34" charset="0"/>
                <a:cs typeface="Arial" pitchFamily="34" charset="0"/>
              </a:rPr>
              <a:t>Guarding this section was the fort at Vicksburg, Mississippi</a:t>
            </a:r>
          </a:p>
          <a:p>
            <a:r>
              <a:rPr lang="en-US" sz="2000" dirty="0" smtClean="0">
                <a:latin typeface="Arial" pitchFamily="34" charset="0"/>
                <a:cs typeface="Arial" pitchFamily="34" charset="0"/>
              </a:rPr>
              <a:t>Texas was able to with stand the Union attacks</a:t>
            </a:r>
          </a:p>
          <a:p>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lstStyle/>
          <a:p>
            <a:endParaRPr lang="en-US" dirty="0"/>
          </a:p>
        </p:txBody>
      </p:sp>
      <p:pic>
        <p:nvPicPr>
          <p:cNvPr id="1026" name="Picture 2" descr="http://t1.gstatic.com/images?q=tbn:uwrlXIxQ8I4jiM:http://www.army.mil/-images/2007/04/08/3494/army.mil-2007-04-08-045655.jpg">
            <a:hlinkClick r:id="rId2"/>
          </p:cNvPr>
          <p:cNvPicPr>
            <a:picLocks noChangeAspect="1" noChangeArrowheads="1"/>
          </p:cNvPicPr>
          <p:nvPr/>
        </p:nvPicPr>
        <p:blipFill>
          <a:blip r:embed="rId3" cstate="print"/>
          <a:srcRect/>
          <a:stretch>
            <a:fillRect/>
          </a:stretch>
        </p:blipFill>
        <p:spPr bwMode="auto">
          <a:xfrm>
            <a:off x="4876800" y="2057400"/>
            <a:ext cx="2057400" cy="1828800"/>
          </a:xfrm>
          <a:prstGeom prst="rect">
            <a:avLst/>
          </a:prstGeom>
          <a:noFill/>
        </p:spPr>
      </p:pic>
      <p:pic>
        <p:nvPicPr>
          <p:cNvPr id="1028" name="Picture 4" descr="http://t0.gstatic.com/images?q=tbn:VPEktUddSht8AM:http://www.clangrant-us.org/images/grant_cold_harbor_med.gif">
            <a:hlinkClick r:id="rId4"/>
          </p:cNvPr>
          <p:cNvPicPr>
            <a:picLocks noChangeAspect="1" noChangeArrowheads="1"/>
          </p:cNvPicPr>
          <p:nvPr/>
        </p:nvPicPr>
        <p:blipFill>
          <a:blip r:embed="rId5" cstate="print"/>
          <a:srcRect/>
          <a:stretch>
            <a:fillRect/>
          </a:stretch>
        </p:blipFill>
        <p:spPr bwMode="auto">
          <a:xfrm>
            <a:off x="6096000" y="4038600"/>
            <a:ext cx="1905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Arial" pitchFamily="34" charset="0"/>
                <a:cs typeface="Arial" pitchFamily="34" charset="0"/>
              </a:rPr>
              <a:t>TURNING THE TIDE OF WAR</a:t>
            </a:r>
            <a:endParaRPr lang="en-US" sz="44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20000"/>
          </a:bodyPr>
          <a:lstStyle/>
          <a:p>
            <a:r>
              <a:rPr lang="en-US" sz="2000" dirty="0" smtClean="0">
                <a:latin typeface="Arial" pitchFamily="34" charset="0"/>
                <a:cs typeface="Arial" pitchFamily="34" charset="0"/>
              </a:rPr>
              <a:t>Back in the east Jeb Stuart and Robert E. Lee won the SECOND BATTLE OF BULL RUN forcing Union troops to withdraw from Virginia to protect the capital of Washington D.C.</a:t>
            </a:r>
          </a:p>
          <a:p>
            <a:r>
              <a:rPr lang="en-US" sz="2000" dirty="0" smtClean="0">
                <a:latin typeface="Arial" pitchFamily="34" charset="0"/>
                <a:cs typeface="Arial" pitchFamily="34" charset="0"/>
              </a:rPr>
              <a:t>Lee decided to attack into the North to hopefully win the war to an end or at least for forcing Lincoln to leave the south alone.</a:t>
            </a:r>
          </a:p>
          <a:p>
            <a:r>
              <a:rPr lang="en-US" sz="2000" dirty="0" smtClean="0">
                <a:latin typeface="Arial" pitchFamily="34" charset="0"/>
                <a:cs typeface="Arial" pitchFamily="34" charset="0"/>
              </a:rPr>
              <a:t>Things did not start well for Lee.</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lnSpcReduction="20000"/>
          </a:bodyPr>
          <a:lstStyle/>
          <a:p>
            <a:r>
              <a:rPr lang="en-US" sz="2000" dirty="0" smtClean="0">
                <a:latin typeface="Arial" pitchFamily="34" charset="0"/>
                <a:cs typeface="Arial" pitchFamily="34" charset="0"/>
              </a:rPr>
              <a:t>A Confederate officer lost a copy of Lee’s battle plans and the Union found them.</a:t>
            </a:r>
          </a:p>
          <a:p>
            <a:r>
              <a:rPr lang="en-US" sz="2000" dirty="0" smtClean="0">
                <a:latin typeface="Arial" pitchFamily="34" charset="0"/>
                <a:cs typeface="Arial" pitchFamily="34" charset="0"/>
              </a:rPr>
              <a:t>McClellan now had his perfect chance to stop Lee.</a:t>
            </a:r>
          </a:p>
          <a:p>
            <a:r>
              <a:rPr lang="en-US" sz="2000" dirty="0" smtClean="0">
                <a:latin typeface="Arial" pitchFamily="34" charset="0"/>
                <a:cs typeface="Arial" pitchFamily="34" charset="0"/>
              </a:rPr>
              <a:t>The Union decided to attack.</a:t>
            </a:r>
          </a:p>
          <a:p>
            <a:r>
              <a:rPr lang="en-US" sz="2000" dirty="0" smtClean="0">
                <a:latin typeface="Arial" pitchFamily="34" charset="0"/>
                <a:cs typeface="Arial" pitchFamily="34" charset="0"/>
              </a:rPr>
              <a:t>The next battle occurred on September 17, 1862 at Antietam Creek near Sharpsburg, Maryland.</a:t>
            </a:r>
          </a:p>
          <a:p>
            <a:r>
              <a:rPr lang="en-US" sz="2000" dirty="0" smtClean="0">
                <a:latin typeface="Arial" pitchFamily="34" charset="0"/>
                <a:cs typeface="Arial" pitchFamily="34" charset="0"/>
              </a:rPr>
              <a:t>THE BATTLE OF ANTIETAM – it was the bloodiest battle of the war.</a:t>
            </a:r>
          </a:p>
          <a:p>
            <a:r>
              <a:rPr lang="en-US" sz="2000" dirty="0" smtClean="0">
                <a:latin typeface="Arial" pitchFamily="34" charset="0"/>
                <a:cs typeface="Arial" pitchFamily="34" charset="0"/>
              </a:rPr>
              <a:t>The two sides fought all day with  neither gaining any ground = 23,000 dead or wounded.</a:t>
            </a:r>
          </a:p>
          <a:p>
            <a:r>
              <a:rPr lang="en-US" sz="2000" dirty="0" smtClean="0">
                <a:latin typeface="Arial" pitchFamily="34" charset="0"/>
                <a:cs typeface="Arial" pitchFamily="34" charset="0"/>
              </a:rPr>
              <a:t>Lee lost one-third of his army.</a:t>
            </a:r>
            <a:endParaRPr lang="en-US" sz="2000" dirty="0">
              <a:latin typeface="Arial" pitchFamily="34" charset="0"/>
              <a:cs typeface="Arial" pitchFamily="34" charset="0"/>
            </a:endParaRPr>
          </a:p>
        </p:txBody>
      </p:sp>
      <p:pic>
        <p:nvPicPr>
          <p:cNvPr id="29698" name="Picture 2" descr="http://t1.gstatic.com/images?q=tbn:pieFZOlrm8hQ4M:http://web.mst.edu/~rogersda/american%26military_history/Robert%2520E%2520Lee.jpg">
            <a:hlinkClick r:id="rId2"/>
          </p:cNvPr>
          <p:cNvPicPr>
            <a:picLocks noChangeAspect="1" noChangeArrowheads="1"/>
          </p:cNvPicPr>
          <p:nvPr/>
        </p:nvPicPr>
        <p:blipFill>
          <a:blip r:embed="rId3" cstate="print"/>
          <a:srcRect/>
          <a:stretch>
            <a:fillRect/>
          </a:stretch>
        </p:blipFill>
        <p:spPr bwMode="auto">
          <a:xfrm>
            <a:off x="1524000" y="4724400"/>
            <a:ext cx="19050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8"/>
                                        </p:tgtEl>
                                        <p:attrNameLst>
                                          <p:attrName>style.visibility</p:attrName>
                                        </p:attrNameLst>
                                      </p:cBhvr>
                                      <p:to>
                                        <p:strVal val="visible"/>
                                      </p:to>
                                    </p:set>
                                    <p:anim calcmode="lin" valueType="num">
                                      <p:cBhvr additive="base">
                                        <p:cTn id="25" dur="500" fill="hold"/>
                                        <p:tgtEl>
                                          <p:spTgt spid="29698"/>
                                        </p:tgtEl>
                                        <p:attrNameLst>
                                          <p:attrName>ppt_x</p:attrName>
                                        </p:attrNameLst>
                                      </p:cBhvr>
                                      <p:tavLst>
                                        <p:tav tm="0">
                                          <p:val>
                                            <p:strVal val="#ppt_x"/>
                                          </p:val>
                                        </p:tav>
                                        <p:tav tm="100000">
                                          <p:val>
                                            <p:strVal val="#ppt_x"/>
                                          </p:val>
                                        </p:tav>
                                      </p:tavLst>
                                    </p:anim>
                                    <p:anim calcmode="lin" valueType="num">
                                      <p:cBhvr additive="base">
                                        <p:cTn id="26"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additive="base">
                                        <p:cTn id="6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ANTIETAM CONTINUED</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10000"/>
          </a:bodyPr>
          <a:lstStyle/>
          <a:p>
            <a:r>
              <a:rPr lang="en-US" sz="2000" dirty="0" smtClean="0">
                <a:latin typeface="Arial" pitchFamily="34" charset="0"/>
                <a:cs typeface="Arial" pitchFamily="34" charset="0"/>
              </a:rPr>
              <a:t>Although Antietam ended in a military draw it was a political victory for the Union.</a:t>
            </a:r>
          </a:p>
          <a:p>
            <a:r>
              <a:rPr lang="en-US" sz="2000" dirty="0" smtClean="0">
                <a:latin typeface="Arial" pitchFamily="34" charset="0"/>
                <a:cs typeface="Arial" pitchFamily="34" charset="0"/>
              </a:rPr>
              <a:t>-The British and the French still did not recognize the Confederacy.</a:t>
            </a:r>
          </a:p>
          <a:p>
            <a:r>
              <a:rPr lang="en-US" sz="2000" dirty="0" smtClean="0">
                <a:latin typeface="Arial" pitchFamily="34" charset="0"/>
                <a:cs typeface="Arial" pitchFamily="34" charset="0"/>
              </a:rPr>
              <a:t>-It gave Lincoln his chance to tell the nation about his new decision = EMANCIPATION PROCLAMATION (free the slaves)</a:t>
            </a:r>
          </a:p>
          <a:p>
            <a:r>
              <a:rPr lang="en-US" sz="2000" dirty="0" smtClean="0">
                <a:latin typeface="Arial" pitchFamily="34" charset="0"/>
                <a:cs typeface="Arial" pitchFamily="34" charset="0"/>
              </a:rPr>
              <a:t>The Emancipation Proclamation also declared that African American men willing to fight would be received into the armed forces.</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lnSpcReduction="10000"/>
          </a:bodyPr>
          <a:lstStyle/>
          <a:p>
            <a:r>
              <a:rPr lang="en-US" sz="2000" dirty="0" smtClean="0">
                <a:latin typeface="Arial" pitchFamily="34" charset="0"/>
                <a:cs typeface="Arial" pitchFamily="34" charset="0"/>
              </a:rPr>
              <a:t>African American had served I the navy, although the army rejected black volunteers.</a:t>
            </a:r>
          </a:p>
          <a:p>
            <a:r>
              <a:rPr lang="en-US" sz="2000" dirty="0" smtClean="0">
                <a:latin typeface="Arial" pitchFamily="34" charset="0"/>
                <a:cs typeface="Arial" pitchFamily="34" charset="0"/>
              </a:rPr>
              <a:t>African American regiments were led by white officers.</a:t>
            </a:r>
          </a:p>
          <a:p>
            <a:r>
              <a:rPr lang="en-US" sz="2000" dirty="0" smtClean="0">
                <a:latin typeface="Arial" pitchFamily="34" charset="0"/>
                <a:cs typeface="Arial" pitchFamily="34" charset="0"/>
              </a:rPr>
              <a:t>-usually paid less than whites</a:t>
            </a:r>
          </a:p>
          <a:p>
            <a:r>
              <a:rPr lang="en-US" sz="2000" dirty="0" smtClean="0">
                <a:latin typeface="Arial" pitchFamily="34" charset="0"/>
                <a:cs typeface="Arial" pitchFamily="34" charset="0"/>
              </a:rPr>
              <a:t>-black leaders urged African Americans to volunteer.  WHY?</a:t>
            </a:r>
          </a:p>
          <a:p>
            <a:r>
              <a:rPr lang="en-US" sz="2000" dirty="0" smtClean="0">
                <a:latin typeface="Arial" pitchFamily="34" charset="0"/>
                <a:cs typeface="Arial" pitchFamily="34" charset="0"/>
              </a:rPr>
              <a:t>About 200,000 African Americans served in the Union Army and Navy.</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54</a:t>
            </a:r>
            <a:r>
              <a:rPr lang="en-US" sz="4000" baseline="30000" dirty="0" smtClean="0">
                <a:latin typeface="Arial" pitchFamily="34" charset="0"/>
                <a:cs typeface="Arial" pitchFamily="34" charset="0"/>
              </a:rPr>
              <a:t>TH</a:t>
            </a:r>
            <a:r>
              <a:rPr lang="en-US" sz="4000" dirty="0" smtClean="0">
                <a:latin typeface="Arial" pitchFamily="34" charset="0"/>
                <a:cs typeface="Arial" pitchFamily="34" charset="0"/>
              </a:rPr>
              <a:t> REGIMENT OF MASS.</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rmAutofit/>
          </a:bodyPr>
          <a:lstStyle/>
          <a:p>
            <a:r>
              <a:rPr lang="en-US" sz="2000" dirty="0" smtClean="0">
                <a:latin typeface="Arial" pitchFamily="34" charset="0"/>
                <a:cs typeface="Arial" pitchFamily="34" charset="0"/>
              </a:rPr>
              <a:t>Colonel Robert Gould Shaw</a:t>
            </a:r>
            <a:endParaRPr lang="en-US" sz="2000" dirty="0">
              <a:latin typeface="Arial" pitchFamily="34" charset="0"/>
              <a:cs typeface="Arial" pitchFamily="34" charset="0"/>
            </a:endParaRPr>
          </a:p>
        </p:txBody>
      </p:sp>
      <p:pic>
        <p:nvPicPr>
          <p:cNvPr id="1026" name="Picture 2" descr="http://mariah.stonemarche.org/livhis/54mass.jpg"/>
          <p:cNvPicPr>
            <a:picLocks noChangeAspect="1" noChangeArrowheads="1"/>
          </p:cNvPicPr>
          <p:nvPr/>
        </p:nvPicPr>
        <p:blipFill>
          <a:blip r:embed="rId2" cstate="print"/>
          <a:srcRect/>
          <a:stretch>
            <a:fillRect/>
          </a:stretch>
        </p:blipFill>
        <p:spPr bwMode="auto">
          <a:xfrm>
            <a:off x="381000" y="1905000"/>
            <a:ext cx="4152900" cy="4419600"/>
          </a:xfrm>
          <a:prstGeom prst="rect">
            <a:avLst/>
          </a:prstGeom>
          <a:noFill/>
        </p:spPr>
      </p:pic>
      <p:pic>
        <p:nvPicPr>
          <p:cNvPr id="1028" name="Picture 4" descr="http://t1.gstatic.com/images?q=tbn:UIvFqXEyzt4rzM:http://booksfilmandmusic.com/graphics/54th/shaw_post.jpg">
            <a:hlinkClick r:id="rId3"/>
          </p:cNvPr>
          <p:cNvPicPr>
            <a:picLocks noChangeAspect="1" noChangeArrowheads="1"/>
          </p:cNvPicPr>
          <p:nvPr/>
        </p:nvPicPr>
        <p:blipFill>
          <a:blip r:embed="rId4" cstate="print"/>
          <a:srcRect/>
          <a:stretch>
            <a:fillRect/>
          </a:stretch>
        </p:blipFill>
        <p:spPr bwMode="auto">
          <a:xfrm>
            <a:off x="5029200" y="2590800"/>
            <a:ext cx="2971800" cy="3733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Arial" pitchFamily="34" charset="0"/>
                <a:cs typeface="Arial" pitchFamily="34" charset="0"/>
              </a:rPr>
              <a:t>CANDIDATES OF 1860</a:t>
            </a:r>
            <a:endParaRPr lang="en-US" sz="4400" dirty="0">
              <a:latin typeface="Arial" pitchFamily="34" charset="0"/>
              <a:cs typeface="Arial" pitchFamily="34" charset="0"/>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descr="http://t3.gstatic.com/images?q=tbn:ZjCzzi2Cb_KWjM:http://www.spartacus.schoolnet.co.uk/USASdouglassS.jpg">
            <a:hlinkClick r:id="rId2"/>
          </p:cNvPr>
          <p:cNvPicPr>
            <a:picLocks noChangeAspect="1" noChangeArrowheads="1"/>
          </p:cNvPicPr>
          <p:nvPr/>
        </p:nvPicPr>
        <p:blipFill>
          <a:blip r:embed="rId3" cstate="print"/>
          <a:srcRect/>
          <a:stretch>
            <a:fillRect/>
          </a:stretch>
        </p:blipFill>
        <p:spPr bwMode="auto">
          <a:xfrm>
            <a:off x="685800" y="2057400"/>
            <a:ext cx="2209800" cy="2057400"/>
          </a:xfrm>
          <a:prstGeom prst="rect">
            <a:avLst/>
          </a:prstGeom>
          <a:noFill/>
        </p:spPr>
      </p:pic>
      <p:pic>
        <p:nvPicPr>
          <p:cNvPr id="1028" name="Picture 4" descr="http://t1.gstatic.com/images?q=tbn:_6ZR0nMtyOAUuM:http://www.lrc.state.ky.us/record/Moments04RS/20_breckinridge_web.jpg">
            <a:hlinkClick r:id="rId4"/>
          </p:cNvPr>
          <p:cNvPicPr>
            <a:picLocks noChangeAspect="1" noChangeArrowheads="1"/>
          </p:cNvPicPr>
          <p:nvPr/>
        </p:nvPicPr>
        <p:blipFill>
          <a:blip r:embed="rId5" cstate="print"/>
          <a:srcRect/>
          <a:stretch>
            <a:fillRect/>
          </a:stretch>
        </p:blipFill>
        <p:spPr bwMode="auto">
          <a:xfrm>
            <a:off x="1981200" y="4267200"/>
            <a:ext cx="2057400" cy="2057400"/>
          </a:xfrm>
          <a:prstGeom prst="rect">
            <a:avLst/>
          </a:prstGeom>
          <a:noFill/>
        </p:spPr>
      </p:pic>
      <p:pic>
        <p:nvPicPr>
          <p:cNvPr id="1030" name="Picture 6" descr="http://t3.gstatic.com/images?q=tbn:95R7froM6xjc_M:http://www.nps.gov/liho/historyculture/images/Lincoln-portrait.jpg">
            <a:hlinkClick r:id="rId6"/>
          </p:cNvPr>
          <p:cNvPicPr>
            <a:picLocks noChangeAspect="1" noChangeArrowheads="1"/>
          </p:cNvPicPr>
          <p:nvPr/>
        </p:nvPicPr>
        <p:blipFill>
          <a:blip r:embed="rId7" cstate="print"/>
          <a:srcRect/>
          <a:stretch>
            <a:fillRect/>
          </a:stretch>
        </p:blipFill>
        <p:spPr bwMode="auto">
          <a:xfrm>
            <a:off x="4876800" y="2057400"/>
            <a:ext cx="2057400" cy="2133600"/>
          </a:xfrm>
          <a:prstGeom prst="rect">
            <a:avLst/>
          </a:prstGeom>
          <a:noFill/>
        </p:spPr>
      </p:pic>
      <p:pic>
        <p:nvPicPr>
          <p:cNvPr id="1032" name="Picture 8" descr="http://t3.gstatic.com/images?q=tbn:rkPDLt6MkZEjcM:http://www.history.army.mil/books/Sw-Sa/Bell.jpg">
            <a:hlinkClick r:id="rId8"/>
          </p:cNvPr>
          <p:cNvPicPr>
            <a:picLocks noChangeAspect="1" noChangeArrowheads="1"/>
          </p:cNvPicPr>
          <p:nvPr/>
        </p:nvPicPr>
        <p:blipFill>
          <a:blip r:embed="rId9" cstate="print"/>
          <a:srcRect/>
          <a:stretch>
            <a:fillRect/>
          </a:stretch>
        </p:blipFill>
        <p:spPr bwMode="auto">
          <a:xfrm>
            <a:off x="6096000" y="4267200"/>
            <a:ext cx="22860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ROAD TO GETTYSBURG</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10000"/>
          </a:bodyPr>
          <a:lstStyle/>
          <a:p>
            <a:r>
              <a:rPr lang="en-US" sz="2000" dirty="0" smtClean="0">
                <a:latin typeface="Arial" pitchFamily="34" charset="0"/>
                <a:cs typeface="Arial" pitchFamily="34" charset="0"/>
              </a:rPr>
              <a:t>Lincoln’s greatest frustration was finding a general who would attack Lee.</a:t>
            </a:r>
            <a:endParaRPr lang="en-US" sz="2000" dirty="0">
              <a:latin typeface="Arial" pitchFamily="34" charset="0"/>
              <a:cs typeface="Arial" pitchFamily="34" charset="0"/>
            </a:endParaRPr>
          </a:p>
          <a:p>
            <a:r>
              <a:rPr lang="en-US" sz="2000" dirty="0" smtClean="0">
                <a:latin typeface="Arial" pitchFamily="34" charset="0"/>
                <a:cs typeface="Arial" pitchFamily="34" charset="0"/>
              </a:rPr>
              <a:t>1. McClellan was out when he failed to go after at Antietam.</a:t>
            </a:r>
          </a:p>
          <a:p>
            <a:r>
              <a:rPr lang="en-US" sz="2000" dirty="0" smtClean="0">
                <a:latin typeface="Arial" pitchFamily="34" charset="0"/>
                <a:cs typeface="Arial" pitchFamily="34" charset="0"/>
              </a:rPr>
              <a:t>2. Ambrose Burnside lost his job after he was defeated in 1862 at Fredericksburg, Virginia</a:t>
            </a:r>
          </a:p>
          <a:p>
            <a:r>
              <a:rPr lang="en-US" sz="2000" dirty="0" smtClean="0">
                <a:latin typeface="Arial" pitchFamily="34" charset="0"/>
                <a:cs typeface="Arial" pitchFamily="34" charset="0"/>
              </a:rPr>
              <a:t>3. General Hooker lost to Lee at Chancellorsville, Virginia. Lee had half as many men .</a:t>
            </a:r>
          </a:p>
          <a:p>
            <a:r>
              <a:rPr lang="en-US" sz="2000" dirty="0" smtClean="0">
                <a:latin typeface="Arial" pitchFamily="34" charset="0"/>
                <a:cs typeface="Arial" pitchFamily="34" charset="0"/>
              </a:rPr>
              <a:t>By the summer of 1863 the Confederates seemed unstoppable and headed North to Pennsylvania.</a:t>
            </a:r>
          </a:p>
        </p:txBody>
      </p:sp>
      <p:sp>
        <p:nvSpPr>
          <p:cNvPr id="4" name="Content Placeholder 3"/>
          <p:cNvSpPr>
            <a:spLocks noGrp="1"/>
          </p:cNvSpPr>
          <p:nvPr>
            <p:ph sz="half" idx="2"/>
          </p:nvPr>
        </p:nvSpPr>
        <p:spPr/>
        <p:txBody>
          <a:bodyPr>
            <a:normAutofit fontScale="92500" lnSpcReduction="10000"/>
          </a:bodyPr>
          <a:lstStyle/>
          <a:p>
            <a:r>
              <a:rPr lang="en-US" sz="2000" dirty="0" smtClean="0">
                <a:latin typeface="Arial" pitchFamily="34" charset="0"/>
                <a:cs typeface="Arial" pitchFamily="34" charset="0"/>
              </a:rPr>
              <a:t>Lee had two goals:</a:t>
            </a:r>
          </a:p>
          <a:p>
            <a:r>
              <a:rPr lang="en-US" sz="2000" dirty="0" smtClean="0">
                <a:latin typeface="Arial" pitchFamily="34" charset="0"/>
                <a:cs typeface="Arial" pitchFamily="34" charset="0"/>
              </a:rPr>
              <a:t>1. To get food and supplies for his army.</a:t>
            </a:r>
          </a:p>
          <a:p>
            <a:r>
              <a:rPr lang="en-US" sz="2000" dirty="0" smtClean="0">
                <a:latin typeface="Arial" pitchFamily="34" charset="0"/>
                <a:cs typeface="Arial" pitchFamily="34" charset="0"/>
              </a:rPr>
              <a:t>2. Lee </a:t>
            </a:r>
            <a:r>
              <a:rPr lang="en-US" sz="2000" dirty="0" smtClean="0">
                <a:latin typeface="Arial" pitchFamily="34" charset="0"/>
                <a:cs typeface="Arial" pitchFamily="34" charset="0"/>
              </a:rPr>
              <a:t>hoped </a:t>
            </a:r>
            <a:r>
              <a:rPr lang="en-US" sz="2000" dirty="0" smtClean="0">
                <a:latin typeface="Arial" pitchFamily="34" charset="0"/>
                <a:cs typeface="Arial" pitchFamily="34" charset="0"/>
              </a:rPr>
              <a:t>to force a peace settlement.</a:t>
            </a:r>
          </a:p>
          <a:p>
            <a:r>
              <a:rPr lang="en-US" sz="2000" dirty="0" smtClean="0">
                <a:latin typeface="Arial" pitchFamily="34" charset="0"/>
                <a:cs typeface="Arial" pitchFamily="34" charset="0"/>
              </a:rPr>
              <a:t>Even though the south was winning battles, the Northern blockade was destroying the South.</a:t>
            </a:r>
          </a:p>
          <a:p>
            <a:r>
              <a:rPr lang="en-US" sz="2000" dirty="0" smtClean="0">
                <a:latin typeface="Arial" pitchFamily="34" charset="0"/>
                <a:cs typeface="Arial" pitchFamily="34" charset="0"/>
              </a:rPr>
              <a:t>-What cost one dollar in 1861 = 1863 cost seven dollars.</a:t>
            </a:r>
          </a:p>
          <a:p>
            <a:r>
              <a:rPr lang="en-US" sz="2000" dirty="0" smtClean="0">
                <a:latin typeface="Arial" pitchFamily="34" charset="0"/>
                <a:cs typeface="Arial" pitchFamily="34" charset="0"/>
              </a:rPr>
              <a:t>-soldiers deserted to help their families survive</a:t>
            </a:r>
          </a:p>
          <a:p>
            <a:r>
              <a:rPr lang="en-US" sz="2000" dirty="0" smtClean="0">
                <a:latin typeface="Arial" pitchFamily="34" charset="0"/>
                <a:cs typeface="Arial" pitchFamily="34" charset="0"/>
              </a:rPr>
              <a:t>-riots broke out in Southern cities, looking for food.</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additive="base">
                                        <p:cTn id="7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latin typeface="Arial" pitchFamily="34" charset="0"/>
                <a:cs typeface="Arial" pitchFamily="34" charset="0"/>
              </a:rPr>
              <a:t>THE ROAD TO GETTYSBURG CONTINUED</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sz="2000" dirty="0" smtClean="0">
                <a:latin typeface="Arial" pitchFamily="34" charset="0"/>
                <a:cs typeface="Arial" pitchFamily="34" charset="0"/>
              </a:rPr>
              <a:t>The North was also growing tired of the war.</a:t>
            </a:r>
          </a:p>
          <a:p>
            <a:r>
              <a:rPr lang="en-US" sz="2000" dirty="0" smtClean="0">
                <a:latin typeface="Arial" pitchFamily="34" charset="0"/>
                <a:cs typeface="Arial" pitchFamily="34" charset="0"/>
              </a:rPr>
              <a:t>1. The number of volunteers declined, and congress was forced to start CONSCRIPTION, or a draft.</a:t>
            </a:r>
          </a:p>
          <a:p>
            <a:r>
              <a:rPr lang="en-US" sz="2000" dirty="0" smtClean="0">
                <a:latin typeface="Arial" pitchFamily="34" charset="0"/>
                <a:cs typeface="Arial" pitchFamily="34" charset="0"/>
              </a:rPr>
              <a:t>2. In July 1863,protesters against the draft battled police and soldiers in New York City.</a:t>
            </a:r>
          </a:p>
          <a:p>
            <a:r>
              <a:rPr lang="en-US" sz="2000" dirty="0" smtClean="0">
                <a:latin typeface="Arial" pitchFamily="34" charset="0"/>
                <a:cs typeface="Arial" pitchFamily="34" charset="0"/>
              </a:rPr>
              <a:t>3. More Northerners were listening to COPPERHEADS =  northern Democrats who called for peace and a compromise with the South.</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r>
              <a:rPr lang="en-US" sz="2000" dirty="0" smtClean="0">
                <a:latin typeface="Arial" pitchFamily="34" charset="0"/>
                <a:cs typeface="Arial" pitchFamily="34" charset="0"/>
              </a:rPr>
              <a:t>Lee believed a successful invasion of the North would encourage the Copperheads, and divide the North</a:t>
            </a:r>
          </a:p>
          <a:p>
            <a:r>
              <a:rPr lang="en-US" sz="2000" dirty="0" smtClean="0">
                <a:latin typeface="Arial" pitchFamily="34" charset="0"/>
                <a:cs typeface="Arial" pitchFamily="34" charset="0"/>
              </a:rPr>
              <a:t>-He also hoped the invasion would revive European interest in the South.</a:t>
            </a:r>
            <a:endParaRPr lang="en-US" sz="2000" dirty="0">
              <a:latin typeface="Arial" pitchFamily="34" charset="0"/>
              <a:cs typeface="Arial" pitchFamily="34" charset="0"/>
            </a:endParaRPr>
          </a:p>
        </p:txBody>
      </p:sp>
      <p:pic>
        <p:nvPicPr>
          <p:cNvPr id="1026" name="Picture 2" descr="http://t0.gstatic.com/images?q=tbn:Z3C0B3gHQRTrZM:http://www.sau53.org/dcs/classes/8grade/cemetery/jones/burns.jpg">
            <a:hlinkClick r:id="rId2"/>
          </p:cNvPr>
          <p:cNvPicPr>
            <a:picLocks noChangeAspect="1" noChangeArrowheads="1"/>
          </p:cNvPicPr>
          <p:nvPr/>
        </p:nvPicPr>
        <p:blipFill>
          <a:blip r:embed="rId3" cstate="print"/>
          <a:srcRect/>
          <a:stretch>
            <a:fillRect/>
          </a:stretch>
        </p:blipFill>
        <p:spPr bwMode="auto">
          <a:xfrm>
            <a:off x="6019800" y="4038600"/>
            <a:ext cx="1295400" cy="1600200"/>
          </a:xfrm>
          <a:prstGeom prst="rect">
            <a:avLst/>
          </a:prstGeom>
          <a:noFill/>
        </p:spPr>
      </p:pic>
      <p:pic>
        <p:nvPicPr>
          <p:cNvPr id="1028" name="Picture 4" descr="http://t3.gstatic.com/images?q=tbn:HlgDIuJ1f0mBRM:http://www.old-picture.com/mathew-brady-studio/pictures/General-Hooker-001.jpg">
            <a:hlinkClick r:id="rId4"/>
          </p:cNvPr>
          <p:cNvPicPr>
            <a:picLocks noChangeAspect="1" noChangeArrowheads="1"/>
          </p:cNvPicPr>
          <p:nvPr/>
        </p:nvPicPr>
        <p:blipFill>
          <a:blip r:embed="rId5" cstate="print"/>
          <a:srcRect/>
          <a:stretch>
            <a:fillRect/>
          </a:stretch>
        </p:blipFill>
        <p:spPr bwMode="auto">
          <a:xfrm>
            <a:off x="7467600" y="4038600"/>
            <a:ext cx="1162050" cy="1600200"/>
          </a:xfrm>
          <a:prstGeom prst="rect">
            <a:avLst/>
          </a:prstGeom>
          <a:noFill/>
        </p:spPr>
      </p:pic>
      <p:pic>
        <p:nvPicPr>
          <p:cNvPr id="1030" name="Picture 6" descr="http://t3.gstatic.com/images?q=tbn:H6QDURPBkLGehM:http://niahd.wm.edu/attachments/33930.jpg">
            <a:hlinkClick r:id="rId6"/>
          </p:cNvPr>
          <p:cNvPicPr>
            <a:picLocks noChangeAspect="1" noChangeArrowheads="1"/>
          </p:cNvPicPr>
          <p:nvPr/>
        </p:nvPicPr>
        <p:blipFill>
          <a:blip r:embed="rId7" cstate="print"/>
          <a:srcRect/>
          <a:stretch>
            <a:fillRect/>
          </a:stretch>
        </p:blipFill>
        <p:spPr bwMode="auto">
          <a:xfrm>
            <a:off x="4724400" y="4038600"/>
            <a:ext cx="11430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additive="base">
                                        <p:cTn id="49" dur="500" fill="hold"/>
                                        <p:tgtEl>
                                          <p:spTgt spid="1026"/>
                                        </p:tgtEl>
                                        <p:attrNameLst>
                                          <p:attrName>ppt_x</p:attrName>
                                        </p:attrNameLst>
                                      </p:cBhvr>
                                      <p:tavLst>
                                        <p:tav tm="0">
                                          <p:val>
                                            <p:strVal val="#ppt_x"/>
                                          </p:val>
                                        </p:tav>
                                        <p:tav tm="100000">
                                          <p:val>
                                            <p:strVal val="#ppt_x"/>
                                          </p:val>
                                        </p:tav>
                                      </p:tavLst>
                                    </p:anim>
                                    <p:anim calcmode="lin" valueType="num">
                                      <p:cBhvr additive="base">
                                        <p:cTn id="5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additive="base">
                                        <p:cTn id="55" dur="500" fill="hold"/>
                                        <p:tgtEl>
                                          <p:spTgt spid="1028"/>
                                        </p:tgtEl>
                                        <p:attrNameLst>
                                          <p:attrName>ppt_x</p:attrName>
                                        </p:attrNameLst>
                                      </p:cBhvr>
                                      <p:tavLst>
                                        <p:tav tm="0">
                                          <p:val>
                                            <p:strVal val="#ppt_x"/>
                                          </p:val>
                                        </p:tav>
                                        <p:tav tm="100000">
                                          <p:val>
                                            <p:strVal val="#ppt_x"/>
                                          </p:val>
                                        </p:tav>
                                      </p:tavLst>
                                    </p:anim>
                                    <p:anim calcmode="lin" valueType="num">
                                      <p:cBhvr additive="base">
                                        <p:cTn id="5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BATTLEOF GETTYSBURG</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000" dirty="0" smtClean="0">
                <a:latin typeface="Arial" pitchFamily="34" charset="0"/>
                <a:cs typeface="Arial" pitchFamily="34" charset="0"/>
              </a:rPr>
              <a:t>In late June 1863, Lee’s army crossed into the farmlands of southern Pennsylvania.</a:t>
            </a:r>
          </a:p>
          <a:p>
            <a:r>
              <a:rPr lang="en-US" sz="2000" dirty="0" smtClean="0">
                <a:latin typeface="Arial" pitchFamily="34" charset="0"/>
                <a:cs typeface="Arial" pitchFamily="34" charset="0"/>
              </a:rPr>
              <a:t>In a line parallel to Lee’s, the Army of the Potomac (Union) marched along the east side of the Blue Ridge Mountains.</a:t>
            </a:r>
          </a:p>
          <a:p>
            <a:r>
              <a:rPr lang="en-US" sz="2000" dirty="0" smtClean="0">
                <a:latin typeface="Arial" pitchFamily="34" charset="0"/>
                <a:cs typeface="Arial" pitchFamily="34" charset="0"/>
              </a:rPr>
              <a:t>Lincoln now believed this would be the time to defeat the South, although he was not sure he had the right general.</a:t>
            </a:r>
          </a:p>
          <a:p>
            <a:r>
              <a:rPr lang="en-US" sz="2000" dirty="0" smtClean="0">
                <a:latin typeface="Arial" pitchFamily="34" charset="0"/>
                <a:cs typeface="Arial" pitchFamily="34" charset="0"/>
              </a:rPr>
              <a:t>General Hooker was replaced with General George Meade.</a:t>
            </a:r>
            <a:endParaRPr lang="en-US" sz="2000" dirty="0">
              <a:latin typeface="Arial" pitchFamily="34" charset="0"/>
              <a:cs typeface="Arial" pitchFamily="34" charset="0"/>
            </a:endParaRPr>
          </a:p>
        </p:txBody>
      </p:sp>
      <p:sp>
        <p:nvSpPr>
          <p:cNvPr id="4" name="Content Placeholder 3"/>
          <p:cNvSpPr>
            <a:spLocks noGrp="1"/>
          </p:cNvSpPr>
          <p:nvPr>
            <p:ph sz="half" idx="2"/>
          </p:nvPr>
        </p:nvSpPr>
        <p:spPr>
          <a:xfrm>
            <a:off x="4648200" y="1828800"/>
            <a:ext cx="4038600" cy="4526125"/>
          </a:xfrm>
        </p:spPr>
        <p:txBody>
          <a:bodyPr/>
          <a:lstStyle/>
          <a:p>
            <a:endParaRPr lang="en-US" dirty="0"/>
          </a:p>
        </p:txBody>
      </p:sp>
      <p:pic>
        <p:nvPicPr>
          <p:cNvPr id="34820" name="Picture 4" descr="http://upload.wikimedia.org/wikipedia/commons/f/f8/Gettysburg_Day1_1230.png"/>
          <p:cNvPicPr>
            <a:picLocks noChangeAspect="1" noChangeArrowheads="1"/>
          </p:cNvPicPr>
          <p:nvPr/>
        </p:nvPicPr>
        <p:blipFill>
          <a:blip r:embed="rId2" cstate="print"/>
          <a:srcRect/>
          <a:stretch>
            <a:fillRect/>
          </a:stretch>
        </p:blipFill>
        <p:spPr bwMode="auto">
          <a:xfrm>
            <a:off x="4572000" y="1828800"/>
            <a:ext cx="41148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20"/>
                                        </p:tgtEl>
                                        <p:attrNameLst>
                                          <p:attrName>style.visibility</p:attrName>
                                        </p:attrNameLst>
                                      </p:cBhvr>
                                      <p:to>
                                        <p:strVal val="visible"/>
                                      </p:to>
                                    </p:set>
                                    <p:anim calcmode="lin" valueType="num">
                                      <p:cBhvr additive="base">
                                        <p:cTn id="31" dur="500" fill="hold"/>
                                        <p:tgtEl>
                                          <p:spTgt spid="34820"/>
                                        </p:tgtEl>
                                        <p:attrNameLst>
                                          <p:attrName>ppt_x</p:attrName>
                                        </p:attrNameLst>
                                      </p:cBhvr>
                                      <p:tavLst>
                                        <p:tav tm="0">
                                          <p:val>
                                            <p:strVal val="#ppt_x"/>
                                          </p:val>
                                        </p:tav>
                                        <p:tav tm="100000">
                                          <p:val>
                                            <p:strVal val="#ppt_x"/>
                                          </p:val>
                                        </p:tav>
                                      </p:tavLst>
                                    </p:anim>
                                    <p:anim calcmode="lin" valueType="num">
                                      <p:cBhvr additive="base">
                                        <p:cTn id="32"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GETTYSBURG CONTINUED</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000" dirty="0" smtClean="0">
                <a:latin typeface="Arial" pitchFamily="34" charset="0"/>
                <a:cs typeface="Arial" pitchFamily="34" charset="0"/>
              </a:rPr>
              <a:t>Morale had risen in the Army of the Potomac:  Now the North was fighting on their own soil to protect their country.</a:t>
            </a:r>
          </a:p>
          <a:p>
            <a:r>
              <a:rPr lang="en-US" sz="2000" dirty="0" smtClean="0">
                <a:latin typeface="Arial" pitchFamily="34" charset="0"/>
                <a:cs typeface="Arial" pitchFamily="34" charset="0"/>
              </a:rPr>
              <a:t>Neither Meade or Lee planned on fighting at Gettysburg.</a:t>
            </a:r>
          </a:p>
          <a:p>
            <a:r>
              <a:rPr lang="en-US" sz="2000" dirty="0" smtClean="0">
                <a:latin typeface="Arial" pitchFamily="34" charset="0"/>
                <a:cs typeface="Arial" pitchFamily="34" charset="0"/>
              </a:rPr>
              <a:t>On July 1, 1863, Lee sent soldiers into Gettysburg to get supplies.</a:t>
            </a:r>
          </a:p>
          <a:p>
            <a:r>
              <a:rPr lang="en-US" sz="2000" dirty="0" smtClean="0">
                <a:latin typeface="Arial" pitchFamily="34" charset="0"/>
                <a:cs typeface="Arial" pitchFamily="34" charset="0"/>
              </a:rPr>
              <a:t>The Confederate soldiers stumbled upon Union soldiers and the BATTLE OF GETTYSBURG began.</a:t>
            </a:r>
          </a:p>
        </p:txBody>
      </p:sp>
      <p:sp>
        <p:nvSpPr>
          <p:cNvPr id="4" name="Content Placeholder 3"/>
          <p:cNvSpPr>
            <a:spLocks noGrp="1"/>
          </p:cNvSpPr>
          <p:nvPr>
            <p:ph sz="half" idx="2"/>
          </p:nvPr>
        </p:nvSpPr>
        <p:spPr/>
        <p:txBody>
          <a:bodyPr>
            <a:normAutofit/>
          </a:bodyPr>
          <a:lstStyle/>
          <a:p>
            <a:r>
              <a:rPr lang="en-US" sz="2000" dirty="0" smtClean="0">
                <a:latin typeface="Arial" pitchFamily="34" charset="0"/>
                <a:cs typeface="Arial" pitchFamily="34" charset="0"/>
              </a:rPr>
              <a:t>The fighting lasted for three days – it was the greatest single battle of the Civil War.</a:t>
            </a:r>
          </a:p>
          <a:p>
            <a:r>
              <a:rPr lang="en-US" sz="2000" dirty="0" smtClean="0">
                <a:latin typeface="Arial" pitchFamily="34" charset="0"/>
                <a:cs typeface="Arial" pitchFamily="34" charset="0"/>
              </a:rPr>
              <a:t>The crucial part of the battle was PICKETT’S CHARGE.</a:t>
            </a:r>
          </a:p>
          <a:p>
            <a:r>
              <a:rPr lang="en-US" sz="2000" dirty="0" smtClean="0">
                <a:latin typeface="Arial" pitchFamily="34" charset="0"/>
                <a:cs typeface="Arial" pitchFamily="34" charset="0"/>
              </a:rPr>
              <a:t>1. for two days the armies held their positions on opposite ridges.</a:t>
            </a:r>
          </a:p>
          <a:p>
            <a:r>
              <a:rPr lang="en-US" sz="2000" dirty="0" smtClean="0">
                <a:latin typeface="Arial" pitchFamily="34" charset="0"/>
                <a:cs typeface="Arial" pitchFamily="34" charset="0"/>
              </a:rPr>
              <a:t>2. On day three Lee ordered General George Pickett to lead 13,000 men and attack the Union center on Cemetery Ridge.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GETTYSBURG</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20000"/>
          </a:bodyPr>
          <a:lstStyle/>
          <a:p>
            <a:r>
              <a:rPr lang="en-US" sz="2000" dirty="0" smtClean="0">
                <a:latin typeface="Arial" pitchFamily="34" charset="0"/>
                <a:cs typeface="Arial" pitchFamily="34" charset="0"/>
              </a:rPr>
              <a:t>3. Pickett’s Army had to cross a wide-open field to reach the Union Army.</a:t>
            </a:r>
          </a:p>
          <a:p>
            <a:r>
              <a:rPr lang="en-US" sz="2000" dirty="0" smtClean="0">
                <a:latin typeface="Arial" pitchFamily="34" charset="0"/>
                <a:cs typeface="Arial" pitchFamily="34" charset="0"/>
              </a:rPr>
              <a:t>4. During the charge Pickett lost half his army.</a:t>
            </a:r>
          </a:p>
          <a:p>
            <a:r>
              <a:rPr lang="en-US" sz="2000" dirty="0" smtClean="0">
                <a:latin typeface="Arial" pitchFamily="34" charset="0"/>
                <a:cs typeface="Arial" pitchFamily="34" charset="0"/>
              </a:rPr>
              <a:t>5. Some southern soldiers did make it across but could not hold the position.</a:t>
            </a:r>
          </a:p>
          <a:p>
            <a:r>
              <a:rPr lang="en-US" sz="2000" dirty="0" smtClean="0">
                <a:latin typeface="Arial" pitchFamily="34" charset="0"/>
                <a:cs typeface="Arial" pitchFamily="34" charset="0"/>
              </a:rPr>
              <a:t>6. Pickett’s charge ended the Battle of Gettysburg and Lee’s hope for victory.</a:t>
            </a:r>
          </a:p>
          <a:p>
            <a:r>
              <a:rPr lang="en-US" sz="2000" dirty="0" smtClean="0">
                <a:latin typeface="Arial" pitchFamily="34" charset="0"/>
                <a:cs typeface="Arial" pitchFamily="34" charset="0"/>
              </a:rPr>
              <a:t>7. The victory energized the North.</a:t>
            </a:r>
          </a:p>
          <a:p>
            <a:r>
              <a:rPr lang="en-US" sz="2000" dirty="0" smtClean="0">
                <a:latin typeface="Arial" pitchFamily="34" charset="0"/>
                <a:cs typeface="Arial" pitchFamily="34" charset="0"/>
              </a:rPr>
              <a:t>8. New technology helped the North to win = rifles, rifling</a:t>
            </a:r>
          </a:p>
          <a:p>
            <a:r>
              <a:rPr lang="en-US" sz="2000" dirty="0" smtClean="0">
                <a:latin typeface="Arial" pitchFamily="34" charset="0"/>
                <a:cs typeface="Arial" pitchFamily="34" charset="0"/>
              </a:rPr>
              <a:t>9. Lincoln was upset with Meade = did not finish off Lee’s Army</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35842" name="Picture 2" descr="http://upload.wikimedia.org/wikipedia/commons/9/94/Picketts-Charge.png"/>
          <p:cNvPicPr>
            <a:picLocks noChangeAspect="1" noChangeArrowheads="1"/>
          </p:cNvPicPr>
          <p:nvPr/>
        </p:nvPicPr>
        <p:blipFill>
          <a:blip r:embed="rId2" cstate="print"/>
          <a:srcRect/>
          <a:stretch>
            <a:fillRect/>
          </a:stretch>
        </p:blipFill>
        <p:spPr bwMode="auto">
          <a:xfrm>
            <a:off x="4572001" y="1981200"/>
            <a:ext cx="4114800"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842"/>
                                        </p:tgtEl>
                                        <p:attrNameLst>
                                          <p:attrName>style.visibility</p:attrName>
                                        </p:attrNameLst>
                                      </p:cBhvr>
                                      <p:to>
                                        <p:strVal val="visible"/>
                                      </p:to>
                                    </p:set>
                                    <p:anim calcmode="lin" valueType="num">
                                      <p:cBhvr additive="base">
                                        <p:cTn id="49" dur="500" fill="hold"/>
                                        <p:tgtEl>
                                          <p:spTgt spid="35842"/>
                                        </p:tgtEl>
                                        <p:attrNameLst>
                                          <p:attrName>ppt_x</p:attrName>
                                        </p:attrNameLst>
                                      </p:cBhvr>
                                      <p:tavLst>
                                        <p:tav tm="0">
                                          <p:val>
                                            <p:strVal val="#ppt_x"/>
                                          </p:val>
                                        </p:tav>
                                        <p:tav tm="100000">
                                          <p:val>
                                            <p:strVal val="#ppt_x"/>
                                          </p:val>
                                        </p:tav>
                                      </p:tavLst>
                                    </p:anim>
                                    <p:anim calcmode="lin" valueType="num">
                                      <p:cBhvr additive="base">
                                        <p:cTn id="50"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BATTLE OF VICKSBURG</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sz="2000" dirty="0" smtClean="0">
                <a:latin typeface="Arial" pitchFamily="34" charset="0"/>
                <a:cs typeface="Arial" pitchFamily="34" charset="0"/>
              </a:rPr>
              <a:t>On July 3, 1863, the same day of Pickett’s Charge, General Grant had taken Vicksburg after a three-month siege.</a:t>
            </a:r>
          </a:p>
          <a:p>
            <a:r>
              <a:rPr lang="en-US" sz="2000" dirty="0" smtClean="0">
                <a:latin typeface="Arial" pitchFamily="34" charset="0"/>
                <a:cs typeface="Arial" pitchFamily="34" charset="0"/>
              </a:rPr>
              <a:t>Vicksburg was more important than Gettysburg:</a:t>
            </a:r>
          </a:p>
          <a:p>
            <a:r>
              <a:rPr lang="en-US" sz="2000" dirty="0" smtClean="0">
                <a:latin typeface="Arial" pitchFamily="34" charset="0"/>
                <a:cs typeface="Arial" pitchFamily="34" charset="0"/>
              </a:rPr>
              <a:t>1. The Union had complete control of the Mississippi River.</a:t>
            </a:r>
          </a:p>
          <a:p>
            <a:r>
              <a:rPr lang="en-US" sz="2000" dirty="0" smtClean="0">
                <a:latin typeface="Arial" pitchFamily="34" charset="0"/>
                <a:cs typeface="Arial" pitchFamily="34" charset="0"/>
              </a:rPr>
              <a:t>2. The Confederacy had been cut in half.</a:t>
            </a:r>
          </a:p>
          <a:p>
            <a:r>
              <a:rPr lang="en-US" sz="2000" dirty="0" smtClean="0">
                <a:latin typeface="Arial" pitchFamily="34" charset="0"/>
                <a:cs typeface="Arial" pitchFamily="34" charset="0"/>
              </a:rPr>
              <a:t>3. Lincoln now had found his General (Grant)</a:t>
            </a:r>
          </a:p>
          <a:p>
            <a:r>
              <a:rPr lang="en-US" sz="2000" dirty="0" smtClean="0">
                <a:latin typeface="Arial" pitchFamily="34" charset="0"/>
                <a:cs typeface="Arial" pitchFamily="34" charset="0"/>
              </a:rPr>
              <a:t>4. It was all downhill for the confederacy.</a:t>
            </a:r>
          </a:p>
          <a:p>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endParaRPr lang="en-US"/>
          </a:p>
        </p:txBody>
      </p:sp>
      <p:pic>
        <p:nvPicPr>
          <p:cNvPr id="37890" name="Picture 2" descr="http://thomaslegion.net/sitebuildercontent/sitebuilderpictures/stratsit.jpg"/>
          <p:cNvPicPr>
            <a:picLocks noChangeAspect="1" noChangeArrowheads="1"/>
          </p:cNvPicPr>
          <p:nvPr/>
        </p:nvPicPr>
        <p:blipFill>
          <a:blip r:embed="rId2" cstate="print"/>
          <a:srcRect/>
          <a:stretch>
            <a:fillRect/>
          </a:stretch>
        </p:blipFill>
        <p:spPr bwMode="auto">
          <a:xfrm>
            <a:off x="4572000" y="1905000"/>
            <a:ext cx="43434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890"/>
                                        </p:tgtEl>
                                        <p:attrNameLst>
                                          <p:attrName>style.visibility</p:attrName>
                                        </p:attrNameLst>
                                      </p:cBhvr>
                                      <p:to>
                                        <p:strVal val="visible"/>
                                      </p:to>
                                    </p:set>
                                    <p:anim calcmode="lin" valueType="num">
                                      <p:cBhvr additive="base">
                                        <p:cTn id="43" dur="500" fill="hold"/>
                                        <p:tgtEl>
                                          <p:spTgt spid="37890"/>
                                        </p:tgtEl>
                                        <p:attrNameLst>
                                          <p:attrName>ppt_x</p:attrName>
                                        </p:attrNameLst>
                                      </p:cBhvr>
                                      <p:tavLst>
                                        <p:tav tm="0">
                                          <p:val>
                                            <p:strVal val="#ppt_x"/>
                                          </p:val>
                                        </p:tav>
                                        <p:tav tm="100000">
                                          <p:val>
                                            <p:strVal val="#ppt_x"/>
                                          </p:val>
                                        </p:tav>
                                      </p:tavLst>
                                    </p:anim>
                                    <p:anim calcmode="lin" valueType="num">
                                      <p:cBhvr additive="base">
                                        <p:cTn id="44"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GRANT TAKES COMMAND</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sz="2000" dirty="0" smtClean="0">
                <a:latin typeface="Arial" pitchFamily="34" charset="0"/>
                <a:cs typeface="Arial" pitchFamily="34" charset="0"/>
              </a:rPr>
              <a:t>Late in 1863 Grant was put in command of the Union Armies.</a:t>
            </a:r>
          </a:p>
          <a:p>
            <a:r>
              <a:rPr lang="en-US" sz="2000" dirty="0" smtClean="0">
                <a:latin typeface="Arial" pitchFamily="34" charset="0"/>
                <a:cs typeface="Arial" pitchFamily="34" charset="0"/>
              </a:rPr>
              <a:t>Lincoln was impressed with his victories in the west and his ability to get things done.</a:t>
            </a:r>
          </a:p>
          <a:p>
            <a:r>
              <a:rPr lang="en-US" sz="2000" dirty="0" smtClean="0">
                <a:latin typeface="Arial" pitchFamily="34" charset="0"/>
                <a:cs typeface="Arial" pitchFamily="34" charset="0"/>
              </a:rPr>
              <a:t>In the spring of 1864, Grant was in Washington planning his attack on the Confederacy.</a:t>
            </a:r>
          </a:p>
          <a:p>
            <a:r>
              <a:rPr lang="en-US" sz="2000" dirty="0" smtClean="0">
                <a:latin typeface="Arial" pitchFamily="34" charset="0"/>
                <a:cs typeface="Arial" pitchFamily="34" charset="0"/>
              </a:rPr>
              <a:t>Grant himself would lead an army to pursue Lee.</a:t>
            </a:r>
          </a:p>
          <a:p>
            <a:r>
              <a:rPr lang="en-US" sz="2000" dirty="0" smtClean="0">
                <a:latin typeface="Arial" pitchFamily="34" charset="0"/>
                <a:cs typeface="Arial" pitchFamily="34" charset="0"/>
              </a:rPr>
              <a:t>Admiral Farragut would go after Mobile, Alabama = one of the few remaining ports in Confederate hands.</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r>
              <a:rPr lang="en-US" sz="2000" dirty="0" smtClean="0">
                <a:latin typeface="Arial" pitchFamily="34" charset="0"/>
                <a:cs typeface="Arial" pitchFamily="34" charset="0"/>
              </a:rPr>
              <a:t>William Tecumseh Sherman was to move southeast from Chattanooga to Atlanta,  Georgia.</a:t>
            </a:r>
            <a:endParaRPr lang="en-US" sz="2000" dirty="0">
              <a:latin typeface="Arial" pitchFamily="34" charset="0"/>
              <a:cs typeface="Arial" pitchFamily="34" charset="0"/>
            </a:endParaRPr>
          </a:p>
        </p:txBody>
      </p:sp>
      <p:pic>
        <p:nvPicPr>
          <p:cNvPr id="1026" name="Picture 2" descr="http://t1.gstatic.com/images?q=tbn:RQFxjNaH2FQ7XM:http://www.old-picture.com/mathew-brady-studio/pictures/Farragut-Admiral.jpg">
            <a:hlinkClick r:id="rId2"/>
          </p:cNvPr>
          <p:cNvPicPr>
            <a:picLocks noChangeAspect="1" noChangeArrowheads="1"/>
          </p:cNvPicPr>
          <p:nvPr/>
        </p:nvPicPr>
        <p:blipFill>
          <a:blip r:embed="rId3" cstate="print"/>
          <a:srcRect/>
          <a:stretch>
            <a:fillRect/>
          </a:stretch>
        </p:blipFill>
        <p:spPr bwMode="auto">
          <a:xfrm>
            <a:off x="4876800" y="3352800"/>
            <a:ext cx="1752600" cy="1905000"/>
          </a:xfrm>
          <a:prstGeom prst="rect">
            <a:avLst/>
          </a:prstGeom>
          <a:noFill/>
        </p:spPr>
      </p:pic>
      <p:pic>
        <p:nvPicPr>
          <p:cNvPr id="1028" name="Picture 4" descr="http://t3.gstatic.com/images?q=tbn:2FTjPZaaHQux-M:http://upload.wikimedia.org/wikipedia/commons/archive/1/19/20080427041152!William-Tecumseh-Sherman.jpg">
            <a:hlinkClick r:id="rId4"/>
          </p:cNvPr>
          <p:cNvPicPr>
            <a:picLocks noChangeAspect="1" noChangeArrowheads="1"/>
          </p:cNvPicPr>
          <p:nvPr/>
        </p:nvPicPr>
        <p:blipFill>
          <a:blip r:embed="rId5" cstate="print"/>
          <a:srcRect/>
          <a:stretch>
            <a:fillRect/>
          </a:stretch>
        </p:blipFill>
        <p:spPr bwMode="auto">
          <a:xfrm>
            <a:off x="6934200" y="4038600"/>
            <a:ext cx="16764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additive="base">
                                        <p:cTn id="49" dur="500" fill="hold"/>
                                        <p:tgtEl>
                                          <p:spTgt spid="1028"/>
                                        </p:tgtEl>
                                        <p:attrNameLst>
                                          <p:attrName>ppt_x</p:attrName>
                                        </p:attrNameLst>
                                      </p:cBhvr>
                                      <p:tavLst>
                                        <p:tav tm="0">
                                          <p:val>
                                            <p:strVal val="#ppt_x"/>
                                          </p:val>
                                        </p:tav>
                                        <p:tav tm="100000">
                                          <p:val>
                                            <p:strVal val="#ppt_x"/>
                                          </p:val>
                                        </p:tav>
                                      </p:tavLst>
                                    </p:anim>
                                    <p:anim calcmode="lin" valueType="num">
                                      <p:cBhvr additive="base">
                                        <p:cTn id="5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SHERMAN’S MARCH TO THE SEA</a:t>
            </a:r>
            <a:endParaRPr lang="en-US" dirty="0"/>
          </a:p>
        </p:txBody>
      </p:sp>
      <p:sp>
        <p:nvSpPr>
          <p:cNvPr id="3" name="Content Placeholder 2"/>
          <p:cNvSpPr>
            <a:spLocks noGrp="1"/>
          </p:cNvSpPr>
          <p:nvPr>
            <p:ph sz="half" idx="1"/>
          </p:nvPr>
        </p:nvSpPr>
        <p:spPr/>
        <p:txBody>
          <a:bodyPr>
            <a:normAutofit fontScale="92500"/>
          </a:bodyPr>
          <a:lstStyle/>
          <a:p>
            <a:r>
              <a:rPr lang="en-US" sz="2000" dirty="0" smtClean="0">
                <a:latin typeface="Arial" pitchFamily="34" charset="0"/>
                <a:cs typeface="Arial" pitchFamily="34" charset="0"/>
              </a:rPr>
              <a:t>Sherman took Atlanta in September 1864.</a:t>
            </a:r>
          </a:p>
          <a:p>
            <a:r>
              <a:rPr lang="en-US" sz="2000" dirty="0" smtClean="0">
                <a:latin typeface="Arial" pitchFamily="34" charset="0"/>
                <a:cs typeface="Arial" pitchFamily="34" charset="0"/>
              </a:rPr>
              <a:t>He then set out on a march to the sea – he cut a path of destruction through Georgia.</a:t>
            </a:r>
          </a:p>
          <a:p>
            <a:r>
              <a:rPr lang="en-US" sz="2000" dirty="0" smtClean="0">
                <a:latin typeface="Arial" pitchFamily="34" charset="0"/>
                <a:cs typeface="Arial" pitchFamily="34" charset="0"/>
              </a:rPr>
              <a:t>He left his supply trains behind, telling his men to live off the land.</a:t>
            </a:r>
          </a:p>
          <a:p>
            <a:r>
              <a:rPr lang="en-US" sz="2000" dirty="0" smtClean="0">
                <a:latin typeface="Arial" pitchFamily="34" charset="0"/>
                <a:cs typeface="Arial" pitchFamily="34" charset="0"/>
              </a:rPr>
              <a:t>He was the first American General to wage TOTAL WAR: A war designed to destroy not only enemy troops but also factories, fields, railroads, and livestock.</a:t>
            </a:r>
          </a:p>
          <a:p>
            <a:r>
              <a:rPr lang="en-US" sz="2000" dirty="0" smtClean="0">
                <a:latin typeface="Arial" pitchFamily="34" charset="0"/>
                <a:cs typeface="Arial" pitchFamily="34" charset="0"/>
              </a:rPr>
              <a:t>Sherman made no apologies.</a:t>
            </a:r>
          </a:p>
        </p:txBody>
      </p:sp>
      <p:sp>
        <p:nvSpPr>
          <p:cNvPr id="4" name="Content Placeholder 3"/>
          <p:cNvSpPr>
            <a:spLocks noGrp="1"/>
          </p:cNvSpPr>
          <p:nvPr>
            <p:ph sz="half" idx="2"/>
          </p:nvPr>
        </p:nvSpPr>
        <p:spPr/>
        <p:txBody>
          <a:bodyPr>
            <a:normAutofit fontScale="92500"/>
          </a:bodyPr>
          <a:lstStyle/>
          <a:p>
            <a:r>
              <a:rPr lang="en-US" sz="2000" dirty="0" smtClean="0">
                <a:latin typeface="Arial" pitchFamily="34" charset="0"/>
                <a:cs typeface="Arial" pitchFamily="34" charset="0"/>
              </a:rPr>
              <a:t>“We are not only fighting hostile armies, but a hostile people, and must make old and young, rich and poor, feel the hard hand of war”.</a:t>
            </a:r>
          </a:p>
          <a:p>
            <a:r>
              <a:rPr lang="en-US" sz="2000" dirty="0" smtClean="0">
                <a:latin typeface="Arial" pitchFamily="34" charset="0"/>
                <a:cs typeface="Arial" pitchFamily="34" charset="0"/>
              </a:rPr>
              <a:t>In December of 1864, Sherman’s army reached the port city of Savannah, Georgia – leaving behind a devastating corridor 60 miles wide and 300 miles long.</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SHERMAN’S MARCH</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39938" name="Picture 2" descr="http://www.yale.edu/terc/democracy/may1text/images/BarnardCharleston.jpg"/>
          <p:cNvPicPr>
            <a:picLocks noChangeAspect="1" noChangeArrowheads="1"/>
          </p:cNvPicPr>
          <p:nvPr/>
        </p:nvPicPr>
        <p:blipFill>
          <a:blip r:embed="rId2" cstate="print"/>
          <a:srcRect/>
          <a:stretch>
            <a:fillRect/>
          </a:stretch>
        </p:blipFill>
        <p:spPr bwMode="auto">
          <a:xfrm>
            <a:off x="4648200" y="1905000"/>
            <a:ext cx="4114799" cy="4495800"/>
          </a:xfrm>
          <a:prstGeom prst="rect">
            <a:avLst/>
          </a:prstGeom>
          <a:noFill/>
        </p:spPr>
      </p:pic>
      <p:pic>
        <p:nvPicPr>
          <p:cNvPr id="39942" name="Picture 6" descr="http://bp0.blogger.com/_9QknraFPfQc/R-GSf_OuoyI/AAAAAAAABi0/iEKoC7Bt1Xw/s320/Savannah_Campaign%5B1%5D.png"/>
          <p:cNvPicPr>
            <a:picLocks noChangeAspect="1" noChangeArrowheads="1"/>
          </p:cNvPicPr>
          <p:nvPr/>
        </p:nvPicPr>
        <p:blipFill>
          <a:blip r:embed="rId3" cstate="print"/>
          <a:srcRect/>
          <a:stretch>
            <a:fillRect/>
          </a:stretch>
        </p:blipFill>
        <p:spPr bwMode="auto">
          <a:xfrm>
            <a:off x="457200" y="1905000"/>
            <a:ext cx="40386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ppt_x"/>
                                          </p:val>
                                        </p:tav>
                                        <p:tav tm="100000">
                                          <p:val>
                                            <p:strVal val="#ppt_x"/>
                                          </p:val>
                                        </p:tav>
                                      </p:tavLst>
                                    </p:anim>
                                    <p:anim calcmode="lin" valueType="num">
                                      <p:cBhvr additive="base">
                                        <p:cTn id="8"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8"/>
                                        </p:tgtEl>
                                        <p:attrNameLst>
                                          <p:attrName>style.visibility</p:attrName>
                                        </p:attrNameLst>
                                      </p:cBhvr>
                                      <p:to>
                                        <p:strVal val="visible"/>
                                      </p:to>
                                    </p:set>
                                    <p:anim calcmode="lin" valueType="num">
                                      <p:cBhvr additive="base">
                                        <p:cTn id="13" dur="500" fill="hold"/>
                                        <p:tgtEl>
                                          <p:spTgt spid="39938"/>
                                        </p:tgtEl>
                                        <p:attrNameLst>
                                          <p:attrName>ppt_x</p:attrName>
                                        </p:attrNameLst>
                                      </p:cBhvr>
                                      <p:tavLst>
                                        <p:tav tm="0">
                                          <p:val>
                                            <p:strVal val="#ppt_x"/>
                                          </p:val>
                                        </p:tav>
                                        <p:tav tm="100000">
                                          <p:val>
                                            <p:strVal val="#ppt_x"/>
                                          </p:val>
                                        </p:tav>
                                      </p:tavLst>
                                    </p:anim>
                                    <p:anim calcmode="lin" valueType="num">
                                      <p:cBhvr additive="base">
                                        <p:cTn id="14"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WAR ENDS</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10000"/>
          </a:bodyPr>
          <a:lstStyle/>
          <a:p>
            <a:r>
              <a:rPr lang="en-US" sz="2000" dirty="0" smtClean="0">
                <a:latin typeface="Arial" pitchFamily="34" charset="0"/>
                <a:cs typeface="Arial" pitchFamily="34" charset="0"/>
              </a:rPr>
              <a:t>General Sheridan was doing the same type of damage as Sherman, although he was is the Shenandoah Valley = without this fertile region, Lee could not feed his troops.</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lnSpcReduction="10000"/>
          </a:bodyPr>
          <a:lstStyle/>
          <a:p>
            <a:r>
              <a:rPr lang="en-US" sz="2000" dirty="0" smtClean="0">
                <a:latin typeface="Arial" pitchFamily="34" charset="0"/>
                <a:cs typeface="Arial" pitchFamily="34" charset="0"/>
              </a:rPr>
              <a:t>By the spring of 1865 Grant has an army twice the size of Lee.</a:t>
            </a:r>
          </a:p>
          <a:p>
            <a:r>
              <a:rPr lang="en-US" sz="2000" dirty="0" smtClean="0">
                <a:latin typeface="Arial" pitchFamily="34" charset="0"/>
                <a:cs typeface="Arial" pitchFamily="34" charset="0"/>
              </a:rPr>
              <a:t>Grant = 120,000</a:t>
            </a:r>
          </a:p>
          <a:p>
            <a:r>
              <a:rPr lang="en-US" sz="2000" dirty="0" smtClean="0">
                <a:latin typeface="Arial" pitchFamily="34" charset="0"/>
                <a:cs typeface="Arial" pitchFamily="34" charset="0"/>
              </a:rPr>
              <a:t>Lee = 55,000</a:t>
            </a:r>
          </a:p>
          <a:p>
            <a:r>
              <a:rPr lang="en-US" sz="2000" dirty="0" smtClean="0">
                <a:latin typeface="Arial" pitchFamily="34" charset="0"/>
                <a:cs typeface="Arial" pitchFamily="34" charset="0"/>
              </a:rPr>
              <a:t>Sherman was north from Savannah.</a:t>
            </a:r>
          </a:p>
          <a:p>
            <a:r>
              <a:rPr lang="en-US" sz="2000" dirty="0" smtClean="0">
                <a:latin typeface="Arial" pitchFamily="34" charset="0"/>
                <a:cs typeface="Arial" pitchFamily="34" charset="0"/>
              </a:rPr>
              <a:t>Sheridan was ahead of Lee, trapping him.</a:t>
            </a:r>
          </a:p>
          <a:p>
            <a:r>
              <a:rPr lang="en-US" sz="2000" dirty="0" smtClean="0">
                <a:latin typeface="Arial" pitchFamily="34" charset="0"/>
                <a:cs typeface="Arial" pitchFamily="34" charset="0"/>
              </a:rPr>
              <a:t>Lee made the decision to surrender.</a:t>
            </a:r>
          </a:p>
          <a:p>
            <a:r>
              <a:rPr lang="en-US" sz="2000" dirty="0" smtClean="0">
                <a:latin typeface="Arial" pitchFamily="34" charset="0"/>
                <a:cs typeface="Arial" pitchFamily="34" charset="0"/>
              </a:rPr>
              <a:t>On April 9, 1865 in the Virginia town of Appomattox, in the courthouse, Lee and Grant arranged the terms of surrender.</a:t>
            </a:r>
            <a:endParaRPr lang="en-US" sz="2000" dirty="0">
              <a:latin typeface="Arial" pitchFamily="34" charset="0"/>
              <a:cs typeface="Arial" pitchFamily="34" charset="0"/>
            </a:endParaRPr>
          </a:p>
        </p:txBody>
      </p:sp>
      <p:pic>
        <p:nvPicPr>
          <p:cNvPr id="41986" name="Picture 2" descr="http://upload.wikimedia.org/wikipedia/commons/a/ac/Jackson_Valley_Campaign_Part1.png"/>
          <p:cNvPicPr>
            <a:picLocks noChangeAspect="1" noChangeArrowheads="1"/>
          </p:cNvPicPr>
          <p:nvPr/>
        </p:nvPicPr>
        <p:blipFill>
          <a:blip r:embed="rId2" cstate="print"/>
          <a:srcRect/>
          <a:stretch>
            <a:fillRect/>
          </a:stretch>
        </p:blipFill>
        <p:spPr bwMode="auto">
          <a:xfrm>
            <a:off x="533400" y="3810000"/>
            <a:ext cx="37338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6"/>
                                        </p:tgtEl>
                                        <p:attrNameLst>
                                          <p:attrName>style.visibility</p:attrName>
                                        </p:attrNameLst>
                                      </p:cBhvr>
                                      <p:to>
                                        <p:strVal val="visible"/>
                                      </p:to>
                                    </p:set>
                                    <p:anim calcmode="lin" valueType="num">
                                      <p:cBhvr additive="base">
                                        <p:cTn id="13" dur="500" fill="hold"/>
                                        <p:tgtEl>
                                          <p:spTgt spid="41986"/>
                                        </p:tgtEl>
                                        <p:attrNameLst>
                                          <p:attrName>ppt_x</p:attrName>
                                        </p:attrNameLst>
                                      </p:cBhvr>
                                      <p:tavLst>
                                        <p:tav tm="0">
                                          <p:val>
                                            <p:strVal val="#ppt_x"/>
                                          </p:val>
                                        </p:tav>
                                        <p:tav tm="100000">
                                          <p:val>
                                            <p:strVal val="#ppt_x"/>
                                          </p:val>
                                        </p:tav>
                                      </p:tavLst>
                                    </p:anim>
                                    <p:anim calcmode="lin" valueType="num">
                                      <p:cBhvr additive="base">
                                        <p:cTn id="14"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smtClean="0">
                <a:latin typeface="Arial" pitchFamily="34" charset="0"/>
                <a:cs typeface="Arial" pitchFamily="34" charset="0"/>
              </a:rPr>
              <a:t>RESULTS OF THE 1860 ELECTION</a:t>
            </a:r>
            <a:endParaRPr lang="en-US" sz="400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a:bodyPr>
          <a:lstStyle/>
          <a:p>
            <a:r>
              <a:rPr lang="en-US" sz="2000" dirty="0" smtClean="0">
                <a:latin typeface="Arial" pitchFamily="34" charset="0"/>
                <a:cs typeface="Arial" pitchFamily="34" charset="0"/>
              </a:rPr>
              <a:t>Lincoln and Breckinridge were seen as extremist.</a:t>
            </a:r>
          </a:p>
          <a:p>
            <a:r>
              <a:rPr lang="en-US" sz="2000" dirty="0" smtClean="0">
                <a:latin typeface="Arial" pitchFamily="34" charset="0"/>
                <a:cs typeface="Arial" pitchFamily="34" charset="0"/>
              </a:rPr>
              <a:t>-Lincoln = against extension of slavery</a:t>
            </a:r>
          </a:p>
          <a:p>
            <a:r>
              <a:rPr lang="en-US" sz="2000" dirty="0" smtClean="0">
                <a:latin typeface="Arial" pitchFamily="34" charset="0"/>
                <a:cs typeface="Arial" pitchFamily="34" charset="0"/>
              </a:rPr>
              <a:t>-Breckinridge – protecting slavery in the territories.</a:t>
            </a:r>
          </a:p>
          <a:p>
            <a:r>
              <a:rPr lang="en-US" sz="2000" dirty="0" smtClean="0">
                <a:latin typeface="Arial" pitchFamily="34" charset="0"/>
                <a:cs typeface="Arial" pitchFamily="34" charset="0"/>
              </a:rPr>
              <a:t>Douglas and Bell were moderates looking for a compromise.</a:t>
            </a:r>
          </a:p>
          <a:p>
            <a:r>
              <a:rPr lang="en-US" sz="2000" dirty="0" smtClean="0">
                <a:latin typeface="Arial" pitchFamily="34" charset="0"/>
                <a:cs typeface="Arial" pitchFamily="34" charset="0"/>
              </a:rPr>
              <a:t>The results made it clear the nation was no longer in the mood to compromise.</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a:bodyPr>
          <a:lstStyle/>
          <a:p>
            <a:r>
              <a:rPr lang="en-US" sz="2000" dirty="0" smtClean="0">
                <a:latin typeface="Arial" pitchFamily="34" charset="0"/>
                <a:cs typeface="Arial" pitchFamily="34" charset="0"/>
              </a:rPr>
              <a:t>Lincoln won with 60 percent of the northern vote.</a:t>
            </a:r>
          </a:p>
          <a:p>
            <a:r>
              <a:rPr lang="en-US" sz="2000" dirty="0" smtClean="0">
                <a:latin typeface="Arial" pitchFamily="34" charset="0"/>
                <a:cs typeface="Arial" pitchFamily="34" charset="0"/>
              </a:rPr>
              <a:t>Breckinridge carried most of the South.</a:t>
            </a:r>
          </a:p>
          <a:p>
            <a:r>
              <a:rPr lang="en-US" sz="2000" dirty="0" smtClean="0">
                <a:latin typeface="Arial" pitchFamily="34" charset="0"/>
                <a:cs typeface="Arial" pitchFamily="34" charset="0"/>
              </a:rPr>
              <a:t>Douglas and Bell only did well in the border states.</a:t>
            </a:r>
          </a:p>
          <a:p>
            <a:r>
              <a:rPr lang="en-US" sz="2000" dirty="0" smtClean="0">
                <a:latin typeface="Arial" pitchFamily="34" charset="0"/>
                <a:cs typeface="Arial" pitchFamily="34" charset="0"/>
              </a:rPr>
              <a:t>Hysteria swept through the South = it was their ruin.</a:t>
            </a:r>
          </a:p>
          <a:p>
            <a:r>
              <a:rPr lang="en-US" sz="2000" dirty="0" smtClean="0">
                <a:latin typeface="Arial" pitchFamily="34" charset="0"/>
                <a:cs typeface="Arial" pitchFamily="34" charset="0"/>
              </a:rPr>
              <a:t>They feared a Northern majority in congress = 18 free states and 15 slave.</a:t>
            </a:r>
          </a:p>
          <a:p>
            <a:r>
              <a:rPr lang="en-US" sz="2000" dirty="0" smtClean="0">
                <a:latin typeface="Arial" pitchFamily="34" charset="0"/>
                <a:cs typeface="Arial" pitchFamily="34" charset="0"/>
              </a:rPr>
              <a:t>The South saw no choice but to secede – believing Lincoln wanted to end slavery altogether.</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LEE’S SURRENDER</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43010" name="Picture 2" descr="http://www.nationalparklover.com/images/virgina_wv/appomattox/appomattox010.JPG"/>
          <p:cNvPicPr>
            <a:picLocks noChangeAspect="1" noChangeArrowheads="1"/>
          </p:cNvPicPr>
          <p:nvPr/>
        </p:nvPicPr>
        <p:blipFill>
          <a:blip r:embed="rId2" cstate="print"/>
          <a:srcRect/>
          <a:stretch>
            <a:fillRect/>
          </a:stretch>
        </p:blipFill>
        <p:spPr bwMode="auto">
          <a:xfrm>
            <a:off x="457200" y="1905000"/>
            <a:ext cx="4038600" cy="4419600"/>
          </a:xfrm>
          <a:prstGeom prst="rect">
            <a:avLst/>
          </a:prstGeom>
          <a:noFill/>
        </p:spPr>
      </p:pic>
      <p:pic>
        <p:nvPicPr>
          <p:cNvPr id="43012" name="Picture 4" descr="http://modernpolitic.files.wordpress.com/2009/09/appomattox-painting.jpg"/>
          <p:cNvPicPr>
            <a:picLocks noChangeAspect="1" noChangeArrowheads="1"/>
          </p:cNvPicPr>
          <p:nvPr/>
        </p:nvPicPr>
        <p:blipFill>
          <a:blip r:embed="rId3" cstate="print"/>
          <a:srcRect/>
          <a:stretch>
            <a:fillRect/>
          </a:stretch>
        </p:blipFill>
        <p:spPr bwMode="auto">
          <a:xfrm>
            <a:off x="4648200" y="1905000"/>
            <a:ext cx="4114800"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 calcmode="lin" valueType="num">
                                      <p:cBhvr additive="base">
                                        <p:cTn id="13" dur="500" fill="hold"/>
                                        <p:tgtEl>
                                          <p:spTgt spid="43012"/>
                                        </p:tgtEl>
                                        <p:attrNameLst>
                                          <p:attrName>ppt_x</p:attrName>
                                        </p:attrNameLst>
                                      </p:cBhvr>
                                      <p:tavLst>
                                        <p:tav tm="0">
                                          <p:val>
                                            <p:strVal val="#ppt_x"/>
                                          </p:val>
                                        </p:tav>
                                        <p:tav tm="100000">
                                          <p:val>
                                            <p:strVal val="#ppt_x"/>
                                          </p:val>
                                        </p:tav>
                                      </p:tavLst>
                                    </p:anim>
                                    <p:anim calcmode="lin" valueType="num">
                                      <p:cBhvr additive="base">
                                        <p:cTn id="14"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CONSEQUENCES OF THE WAR</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85000" lnSpcReduction="10000"/>
          </a:bodyPr>
          <a:lstStyle/>
          <a:p>
            <a:r>
              <a:rPr lang="en-US" sz="2000" dirty="0" smtClean="0">
                <a:latin typeface="Arial" pitchFamily="34" charset="0"/>
                <a:cs typeface="Arial" pitchFamily="34" charset="0"/>
              </a:rPr>
              <a:t>The Civil War was the most devastating experience in the history of the U.S.</a:t>
            </a:r>
          </a:p>
          <a:p>
            <a:r>
              <a:rPr lang="en-US" sz="2000" dirty="0" smtClean="0">
                <a:latin typeface="Arial" pitchFamily="34" charset="0"/>
                <a:cs typeface="Arial" pitchFamily="34" charset="0"/>
              </a:rPr>
              <a:t>1. The Union was saved.</a:t>
            </a:r>
          </a:p>
          <a:p>
            <a:r>
              <a:rPr lang="en-US" sz="2000" dirty="0" smtClean="0">
                <a:latin typeface="Arial" pitchFamily="34" charset="0"/>
                <a:cs typeface="Arial" pitchFamily="34" charset="0"/>
              </a:rPr>
              <a:t>2. Slavery was ended.</a:t>
            </a:r>
          </a:p>
          <a:p>
            <a:r>
              <a:rPr lang="en-US" sz="2000" dirty="0" smtClean="0">
                <a:latin typeface="Arial" pitchFamily="34" charset="0"/>
                <a:cs typeface="Arial" pitchFamily="34" charset="0"/>
              </a:rPr>
              <a:t>3. The war lasted 4 years (1861-1865)</a:t>
            </a:r>
          </a:p>
          <a:p>
            <a:r>
              <a:rPr lang="en-US" sz="2000" dirty="0" smtClean="0">
                <a:latin typeface="Arial" pitchFamily="34" charset="0"/>
                <a:cs typeface="Arial" pitchFamily="34" charset="0"/>
              </a:rPr>
              <a:t>4. 620,000 men died:</a:t>
            </a:r>
          </a:p>
          <a:p>
            <a:r>
              <a:rPr lang="en-US" sz="2000" dirty="0" smtClean="0">
                <a:latin typeface="Arial" pitchFamily="34" charset="0"/>
                <a:cs typeface="Arial" pitchFamily="34" charset="0"/>
              </a:rPr>
              <a:t>     -Union = 360,000</a:t>
            </a:r>
          </a:p>
          <a:p>
            <a:r>
              <a:rPr lang="en-US" sz="2000" dirty="0" smtClean="0">
                <a:latin typeface="Arial" pitchFamily="34" charset="0"/>
                <a:cs typeface="Arial" pitchFamily="34" charset="0"/>
              </a:rPr>
              <a:t>     -Confederacy = 260,000</a:t>
            </a:r>
          </a:p>
          <a:p>
            <a:r>
              <a:rPr lang="en-US" sz="2000" dirty="0" smtClean="0">
                <a:latin typeface="Arial" pitchFamily="34" charset="0"/>
                <a:cs typeface="Arial" pitchFamily="34" charset="0"/>
              </a:rPr>
              <a:t>5. The war changed the way Americans thought about their nation = The nation itself was more important than the states.</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85000" lnSpcReduction="10000"/>
          </a:bodyPr>
          <a:lstStyle/>
          <a:p>
            <a:r>
              <a:rPr lang="en-US" sz="2000" dirty="0" smtClean="0">
                <a:latin typeface="Arial" pitchFamily="34" charset="0"/>
                <a:cs typeface="Arial" pitchFamily="34" charset="0"/>
              </a:rPr>
              <a:t>6. The war helped the federal government expand – The new demands placed on the government made it necessary to grow.</a:t>
            </a:r>
          </a:p>
          <a:p>
            <a:r>
              <a:rPr lang="en-US" sz="2000" dirty="0" smtClean="0">
                <a:latin typeface="Arial" pitchFamily="34" charset="0"/>
                <a:cs typeface="Arial" pitchFamily="34" charset="0"/>
              </a:rPr>
              <a:t> -The first Federal Income Tax in 1861</a:t>
            </a:r>
          </a:p>
          <a:p>
            <a:r>
              <a:rPr lang="en-US" sz="2000" dirty="0" smtClean="0">
                <a:latin typeface="Arial" pitchFamily="34" charset="0"/>
                <a:cs typeface="Arial" pitchFamily="34" charset="0"/>
              </a:rPr>
              <a:t>-Built the Transcontinental R.R.</a:t>
            </a:r>
          </a:p>
          <a:p>
            <a:r>
              <a:rPr lang="en-US" sz="2000" dirty="0" smtClean="0">
                <a:latin typeface="Arial" pitchFamily="34" charset="0"/>
                <a:cs typeface="Arial" pitchFamily="34" charset="0"/>
              </a:rPr>
              <a:t>-Gave western land to settlers.</a:t>
            </a:r>
          </a:p>
          <a:p>
            <a:r>
              <a:rPr lang="en-US" sz="2000" dirty="0" smtClean="0">
                <a:latin typeface="Arial" pitchFamily="34" charset="0"/>
                <a:cs typeface="Arial" pitchFamily="34" charset="0"/>
              </a:rPr>
              <a:t>-Provided for state colleges</a:t>
            </a:r>
          </a:p>
          <a:p>
            <a:r>
              <a:rPr lang="en-US" sz="2000" dirty="0" smtClean="0">
                <a:latin typeface="Arial" pitchFamily="34" charset="0"/>
                <a:cs typeface="Arial" pitchFamily="34" charset="0"/>
              </a:rPr>
              <a:t>7. The war spurred industry – the war aided the growth of post-war industry.</a:t>
            </a:r>
          </a:p>
          <a:p>
            <a:r>
              <a:rPr lang="en-US" sz="2000" dirty="0" smtClean="0">
                <a:latin typeface="Arial" pitchFamily="34" charset="0"/>
                <a:cs typeface="Arial" pitchFamily="34" charset="0"/>
              </a:rPr>
              <a:t>-petroleum, steel, food processing, manufacturing, and finance.</a:t>
            </a:r>
          </a:p>
          <a:p>
            <a:r>
              <a:rPr lang="en-US" sz="2000" dirty="0" smtClean="0">
                <a:latin typeface="Arial" pitchFamily="34" charset="0"/>
                <a:cs typeface="Arial" pitchFamily="34" charset="0"/>
              </a:rPr>
              <a:t>8.The south was a disaster – rebuild the South and bring it back to the Union.</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 calcmode="lin" valueType="num">
                                      <p:cBhvr additive="base">
                                        <p:cTn id="7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additive="base">
                                        <p:cTn id="7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 calcmode="lin" valueType="num">
                                      <p:cBhvr additive="base">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 calcmode="lin" valueType="num">
                                      <p:cBhvr additive="base">
                                        <p:cTn id="9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 calcmode="lin" valueType="num">
                                      <p:cBhvr additive="base">
                                        <p:cTn id="9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OTHER RESULTS</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000" dirty="0" smtClean="0">
                <a:latin typeface="Arial" pitchFamily="34" charset="0"/>
                <a:cs typeface="Arial" pitchFamily="34" charset="0"/>
              </a:rPr>
              <a:t>North = 275,000 wounded.</a:t>
            </a:r>
          </a:p>
          <a:p>
            <a:r>
              <a:rPr lang="en-US" sz="2000" dirty="0" smtClean="0">
                <a:latin typeface="Arial" pitchFamily="34" charset="0"/>
                <a:cs typeface="Arial" pitchFamily="34" charset="0"/>
              </a:rPr>
              <a:t>South = 138,000 wounded</a:t>
            </a:r>
          </a:p>
          <a:p>
            <a:r>
              <a:rPr lang="en-US" sz="2000" dirty="0" smtClean="0">
                <a:latin typeface="Arial" pitchFamily="34" charset="0"/>
                <a:cs typeface="Arial" pitchFamily="34" charset="0"/>
              </a:rPr>
              <a:t>Passing of the 13</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14</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and 15</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amendments.</a:t>
            </a:r>
          </a:p>
          <a:p>
            <a:r>
              <a:rPr lang="en-US" sz="2000" dirty="0" smtClean="0">
                <a:latin typeface="Arial" pitchFamily="34" charset="0"/>
                <a:cs typeface="Arial" pitchFamily="34" charset="0"/>
              </a:rPr>
              <a:t>13</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 abolished slavery</a:t>
            </a:r>
          </a:p>
          <a:p>
            <a:r>
              <a:rPr lang="en-US" sz="2000" dirty="0" smtClean="0">
                <a:latin typeface="Arial" pitchFamily="34" charset="0"/>
                <a:cs typeface="Arial" pitchFamily="34" charset="0"/>
              </a:rPr>
              <a:t>14</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 ex-slaves were now citizens of the U.S.</a:t>
            </a:r>
          </a:p>
          <a:p>
            <a:r>
              <a:rPr lang="en-US" sz="2000" dirty="0" smtClean="0">
                <a:latin typeface="Arial" pitchFamily="34" charset="0"/>
                <a:cs typeface="Arial" pitchFamily="34" charset="0"/>
              </a:rPr>
              <a:t>15</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 could not be denied the right to vote because of race, color, or previous servitude.</a:t>
            </a:r>
          </a:p>
          <a:p>
            <a:r>
              <a:rPr lang="en-US" sz="2000" dirty="0" smtClean="0">
                <a:latin typeface="Arial" pitchFamily="34" charset="0"/>
                <a:cs typeface="Arial" pitchFamily="34" charset="0"/>
              </a:rPr>
              <a:t>The war produced over 1 million casualties (3% of the population)</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p:txBody>
      </p:sp>
      <p:sp>
        <p:nvSpPr>
          <p:cNvPr id="4" name="Content Placeholder 3"/>
          <p:cNvSpPr>
            <a:spLocks noGrp="1"/>
          </p:cNvSpPr>
          <p:nvPr>
            <p:ph sz="half" idx="2"/>
          </p:nvPr>
        </p:nvSpPr>
        <p:spPr/>
        <p:txBody>
          <a:bodyPr>
            <a:normAutofit/>
          </a:bodyPr>
          <a:lstStyle/>
          <a:p>
            <a:r>
              <a:rPr lang="en-US" sz="2000" dirty="0" smtClean="0">
                <a:latin typeface="Arial" pitchFamily="34" charset="0"/>
                <a:cs typeface="Arial" pitchFamily="34" charset="0"/>
              </a:rPr>
              <a:t>Two-thirds of the deaths were because of disease.</a:t>
            </a:r>
          </a:p>
          <a:p>
            <a:r>
              <a:rPr lang="en-US" sz="2000" dirty="0" smtClean="0">
                <a:latin typeface="Arial" pitchFamily="34" charset="0"/>
                <a:cs typeface="Arial" pitchFamily="34" charset="0"/>
              </a:rPr>
              <a:t>8% of all white males (13-43) died in the war.</a:t>
            </a:r>
          </a:p>
          <a:p>
            <a:r>
              <a:rPr lang="en-US" sz="2000" dirty="0" smtClean="0">
                <a:latin typeface="Arial" pitchFamily="34" charset="0"/>
                <a:cs typeface="Arial" pitchFamily="34" charset="0"/>
              </a:rPr>
              <a:t>-6% for the North.</a:t>
            </a:r>
          </a:p>
          <a:p>
            <a:r>
              <a:rPr lang="en-US" sz="2000" dirty="0" smtClean="0">
                <a:latin typeface="Arial" pitchFamily="34" charset="0"/>
                <a:cs typeface="Arial" pitchFamily="34" charset="0"/>
              </a:rPr>
              <a:t>18% for the South.</a:t>
            </a:r>
          </a:p>
          <a:p>
            <a:r>
              <a:rPr lang="en-US" sz="2000" dirty="0" smtClean="0">
                <a:latin typeface="Arial" pitchFamily="34" charset="0"/>
                <a:cs typeface="Arial" pitchFamily="34" charset="0"/>
              </a:rPr>
              <a:t>Financial Cost:</a:t>
            </a:r>
          </a:p>
          <a:p>
            <a:r>
              <a:rPr lang="en-US" sz="2000" dirty="0" smtClean="0">
                <a:latin typeface="Arial" pitchFamily="34" charset="0"/>
                <a:cs typeface="Arial" pitchFamily="34" charset="0"/>
              </a:rPr>
              <a:t>North = 3.2 billion</a:t>
            </a:r>
          </a:p>
          <a:p>
            <a:r>
              <a:rPr lang="en-US" sz="2000" dirty="0" smtClean="0">
                <a:latin typeface="Arial" pitchFamily="34" charset="0"/>
                <a:cs typeface="Arial" pitchFamily="34" charset="0"/>
              </a:rPr>
              <a:t>South = 2. billion</a:t>
            </a:r>
          </a:p>
          <a:p>
            <a:r>
              <a:rPr lang="en-US" sz="2000" dirty="0" smtClean="0">
                <a:latin typeface="Arial" pitchFamily="34" charset="0"/>
                <a:cs typeface="Arial" pitchFamily="34" charset="0"/>
              </a:rPr>
              <a:t>Per Capita:</a:t>
            </a:r>
          </a:p>
          <a:p>
            <a:r>
              <a:rPr lang="en-US" sz="2000" dirty="0" smtClean="0">
                <a:latin typeface="Arial" pitchFamily="34" charset="0"/>
                <a:cs typeface="Arial" pitchFamily="34" charset="0"/>
              </a:rPr>
              <a:t>North = over 1,000</a:t>
            </a:r>
          </a:p>
          <a:p>
            <a:r>
              <a:rPr lang="en-US" sz="2000" dirty="0" smtClean="0">
                <a:latin typeface="Arial" pitchFamily="34" charset="0"/>
                <a:cs typeface="Arial" pitchFamily="34" charset="0"/>
              </a:rPr>
              <a:t>South  = over 2,000</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7" end="7"/>
                                            </p:txEl>
                                          </p:spTgt>
                                        </p:tgtEl>
                                        <p:attrNameLst>
                                          <p:attrName>style.visibility</p:attrName>
                                        </p:attrNameLst>
                                      </p:cBhvr>
                                      <p:to>
                                        <p:strVal val="visible"/>
                                      </p:to>
                                    </p:set>
                                    <p:anim calcmode="lin" valueType="num">
                                      <p:cBhvr additive="base">
                                        <p:cTn id="9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8" end="8"/>
                                            </p:txEl>
                                          </p:spTgt>
                                        </p:tgtEl>
                                        <p:attrNameLst>
                                          <p:attrName>style.visibility</p:attrName>
                                        </p:attrNameLst>
                                      </p:cBhvr>
                                      <p:to>
                                        <p:strVal val="visible"/>
                                      </p:to>
                                    </p:set>
                                    <p:anim calcmode="lin" valueType="num">
                                      <p:cBhvr additive="base">
                                        <p:cTn id="9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xEl>
                                              <p:pRg st="9" end="9"/>
                                            </p:txEl>
                                          </p:spTgt>
                                        </p:tgtEl>
                                        <p:attrNameLst>
                                          <p:attrName>style.visibility</p:attrName>
                                        </p:attrNameLst>
                                      </p:cBhvr>
                                      <p:to>
                                        <p:strVal val="visible"/>
                                      </p:to>
                                    </p:set>
                                    <p:anim calcmode="lin" valueType="num">
                                      <p:cBhvr additive="base">
                                        <p:cTn id="10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PICTURES OF THE CIVIL WAR</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47106" name="Picture 2" descr="http://warisboring.com/wp-content/uploads/2008/04/civil-war-002.jpg"/>
          <p:cNvPicPr>
            <a:picLocks noChangeAspect="1" noChangeArrowheads="1"/>
          </p:cNvPicPr>
          <p:nvPr/>
        </p:nvPicPr>
        <p:blipFill>
          <a:blip r:embed="rId2" cstate="print"/>
          <a:srcRect/>
          <a:stretch>
            <a:fillRect/>
          </a:stretch>
        </p:blipFill>
        <p:spPr bwMode="auto">
          <a:xfrm>
            <a:off x="457200" y="1981200"/>
            <a:ext cx="8229600" cy="46386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history.com/minisites/civilwar/images/civil-war-lincoln-pinkerton.jpg"/>
          <p:cNvPicPr>
            <a:picLocks noChangeAspect="1" noChangeArrowheads="1"/>
          </p:cNvPicPr>
          <p:nvPr/>
        </p:nvPicPr>
        <p:blipFill>
          <a:blip r:embed="rId2" cstate="print"/>
          <a:srcRect/>
          <a:stretch>
            <a:fillRect/>
          </a:stretch>
        </p:blipFill>
        <p:spPr bwMode="auto">
          <a:xfrm>
            <a:off x="304800" y="1828800"/>
            <a:ext cx="4038600" cy="4495800"/>
          </a:xfrm>
          <a:prstGeom prst="rect">
            <a:avLst/>
          </a:prstGeom>
          <a:noFill/>
        </p:spPr>
      </p:pic>
      <p:pic>
        <p:nvPicPr>
          <p:cNvPr id="48132" name="Picture 4" descr="http://www.english.illinois.edu/maps/civilwar/harvest.jpg"/>
          <p:cNvPicPr>
            <a:picLocks noChangeAspect="1" noChangeArrowheads="1"/>
          </p:cNvPicPr>
          <p:nvPr/>
        </p:nvPicPr>
        <p:blipFill>
          <a:blip r:embed="rId3" cstate="print"/>
          <a:srcRect/>
          <a:stretch>
            <a:fillRect/>
          </a:stretch>
        </p:blipFill>
        <p:spPr bwMode="auto">
          <a:xfrm>
            <a:off x="4724400" y="1828800"/>
            <a:ext cx="40386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2"/>
                                        </p:tgtEl>
                                        <p:attrNameLst>
                                          <p:attrName>style.visibility</p:attrName>
                                        </p:attrNameLst>
                                      </p:cBhvr>
                                      <p:to>
                                        <p:strVal val="visible"/>
                                      </p:to>
                                    </p:set>
                                    <p:anim calcmode="lin" valueType="num">
                                      <p:cBhvr additive="base">
                                        <p:cTn id="13" dur="500" fill="hold"/>
                                        <p:tgtEl>
                                          <p:spTgt spid="48132"/>
                                        </p:tgtEl>
                                        <p:attrNameLst>
                                          <p:attrName>ppt_x</p:attrName>
                                        </p:attrNameLst>
                                      </p:cBhvr>
                                      <p:tavLst>
                                        <p:tav tm="0">
                                          <p:val>
                                            <p:strVal val="#ppt_x"/>
                                          </p:val>
                                        </p:tav>
                                        <p:tav tm="100000">
                                          <p:val>
                                            <p:strVal val="#ppt_x"/>
                                          </p:val>
                                        </p:tav>
                                      </p:tavLst>
                                    </p:anim>
                                    <p:anim calcmode="lin" valueType="num">
                                      <p:cBhvr additive="base">
                                        <p:cTn id="14"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ile:American Civil War Chaplain.JPG">
            <a:hlinkClick r:id="rId2"/>
          </p:cNvPr>
          <p:cNvPicPr>
            <a:picLocks noChangeAspect="1" noChangeArrowheads="1"/>
          </p:cNvPicPr>
          <p:nvPr/>
        </p:nvPicPr>
        <p:blipFill>
          <a:blip r:embed="rId3" cstate="print"/>
          <a:srcRect/>
          <a:stretch>
            <a:fillRect/>
          </a:stretch>
        </p:blipFill>
        <p:spPr bwMode="auto">
          <a:xfrm>
            <a:off x="609600" y="1295400"/>
            <a:ext cx="7620000" cy="5257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solarnavigator.net/history/explorers_history/american_civil_war_confederate_dead_chancellorsville.jpg"/>
          <p:cNvPicPr>
            <a:picLocks noChangeAspect="1" noChangeArrowheads="1"/>
          </p:cNvPicPr>
          <p:nvPr/>
        </p:nvPicPr>
        <p:blipFill>
          <a:blip r:embed="rId2" cstate="print"/>
          <a:srcRect/>
          <a:stretch>
            <a:fillRect/>
          </a:stretch>
        </p:blipFill>
        <p:spPr bwMode="auto">
          <a:xfrm>
            <a:off x="228600" y="1143000"/>
            <a:ext cx="4495800" cy="5286375"/>
          </a:xfrm>
          <a:prstGeom prst="rect">
            <a:avLst/>
          </a:prstGeom>
          <a:noFill/>
        </p:spPr>
      </p:pic>
      <p:pic>
        <p:nvPicPr>
          <p:cNvPr id="50182" name="Picture 6" descr="http://media-2.web.britannica.com/eb-media/89/4089-050-741D95A1.jpg"/>
          <p:cNvPicPr>
            <a:picLocks noChangeAspect="1" noChangeArrowheads="1"/>
          </p:cNvPicPr>
          <p:nvPr/>
        </p:nvPicPr>
        <p:blipFill>
          <a:blip r:embed="rId3" cstate="print"/>
          <a:srcRect/>
          <a:stretch>
            <a:fillRect/>
          </a:stretch>
        </p:blipFill>
        <p:spPr bwMode="auto">
          <a:xfrm>
            <a:off x="5029200" y="1066800"/>
            <a:ext cx="4114800"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82"/>
                                        </p:tgtEl>
                                        <p:attrNameLst>
                                          <p:attrName>style.visibility</p:attrName>
                                        </p:attrNameLst>
                                      </p:cBhvr>
                                      <p:to>
                                        <p:strVal val="visible"/>
                                      </p:to>
                                    </p:set>
                                    <p:anim calcmode="lin" valueType="num">
                                      <p:cBhvr additive="base">
                                        <p:cTn id="13" dur="500" fill="hold"/>
                                        <p:tgtEl>
                                          <p:spTgt spid="50182"/>
                                        </p:tgtEl>
                                        <p:attrNameLst>
                                          <p:attrName>ppt_x</p:attrName>
                                        </p:attrNameLst>
                                      </p:cBhvr>
                                      <p:tavLst>
                                        <p:tav tm="0">
                                          <p:val>
                                            <p:strVal val="#ppt_x"/>
                                          </p:val>
                                        </p:tav>
                                        <p:tav tm="100000">
                                          <p:val>
                                            <p:strVal val="#ppt_x"/>
                                          </p:val>
                                        </p:tav>
                                      </p:tavLst>
                                    </p:anim>
                                    <p:anim calcmode="lin" valueType="num">
                                      <p:cBhvr additive="base">
                                        <p:cTn id="14"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media-2.web.britannica.com/eb-media/55/3455-004-21CC283E.jpg"/>
          <p:cNvPicPr>
            <a:picLocks noChangeAspect="1" noChangeArrowheads="1"/>
          </p:cNvPicPr>
          <p:nvPr/>
        </p:nvPicPr>
        <p:blipFill>
          <a:blip r:embed="rId2" cstate="print"/>
          <a:srcRect/>
          <a:stretch>
            <a:fillRect/>
          </a:stretch>
        </p:blipFill>
        <p:spPr bwMode="auto">
          <a:xfrm>
            <a:off x="228600" y="1371600"/>
            <a:ext cx="4114800" cy="4953000"/>
          </a:xfrm>
          <a:prstGeom prst="rect">
            <a:avLst/>
          </a:prstGeom>
          <a:noFill/>
        </p:spPr>
      </p:pic>
      <p:pic>
        <p:nvPicPr>
          <p:cNvPr id="51204" name="Picture 4" descr="http://media-2.web.britannica.com/eb-media/97/4397-004-CB24502D.jpg"/>
          <p:cNvPicPr>
            <a:picLocks noChangeAspect="1" noChangeArrowheads="1"/>
          </p:cNvPicPr>
          <p:nvPr/>
        </p:nvPicPr>
        <p:blipFill>
          <a:blip r:embed="rId3" cstate="print"/>
          <a:srcRect/>
          <a:stretch>
            <a:fillRect/>
          </a:stretch>
        </p:blipFill>
        <p:spPr bwMode="auto">
          <a:xfrm>
            <a:off x="4724400" y="1524000"/>
            <a:ext cx="39624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4"/>
                                        </p:tgtEl>
                                        <p:attrNameLst>
                                          <p:attrName>style.visibility</p:attrName>
                                        </p:attrNameLst>
                                      </p:cBhvr>
                                      <p:to>
                                        <p:strVal val="visible"/>
                                      </p:to>
                                    </p:set>
                                    <p:anim calcmode="lin" valueType="num">
                                      <p:cBhvr additive="base">
                                        <p:cTn id="13" dur="500" fill="hold"/>
                                        <p:tgtEl>
                                          <p:spTgt spid="51204"/>
                                        </p:tgtEl>
                                        <p:attrNameLst>
                                          <p:attrName>ppt_x</p:attrName>
                                        </p:attrNameLst>
                                      </p:cBhvr>
                                      <p:tavLst>
                                        <p:tav tm="0">
                                          <p:val>
                                            <p:strVal val="#ppt_x"/>
                                          </p:val>
                                        </p:tav>
                                        <p:tav tm="100000">
                                          <p:val>
                                            <p:strVal val="#ppt_x"/>
                                          </p:val>
                                        </p:tav>
                                      </p:tavLst>
                                    </p:anim>
                                    <p:anim calcmode="lin" valueType="num">
                                      <p:cBhvr additive="base">
                                        <p:cTn id="14"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media-2.web.britannica.com/eb-media/50/7650-050-BD19ABB1.jpg"/>
          <p:cNvPicPr>
            <a:picLocks noChangeAspect="1" noChangeArrowheads="1"/>
          </p:cNvPicPr>
          <p:nvPr/>
        </p:nvPicPr>
        <p:blipFill>
          <a:blip r:embed="rId2" cstate="print"/>
          <a:srcRect/>
          <a:stretch>
            <a:fillRect/>
          </a:stretch>
        </p:blipFill>
        <p:spPr bwMode="auto">
          <a:xfrm>
            <a:off x="609600" y="1066800"/>
            <a:ext cx="7924800" cy="5562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DEATH OF LINCOLN</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000" dirty="0" smtClean="0">
                <a:latin typeface="Arial" pitchFamily="34" charset="0"/>
                <a:cs typeface="Arial" pitchFamily="34" charset="0"/>
              </a:rPr>
              <a:t>Abraham Lincoln was assassinated on April 15, 1865 (Good Friday) while attending the play OUR AMERICAN COUSIN at Ford’s Theater.</a:t>
            </a:r>
          </a:p>
          <a:p>
            <a:r>
              <a:rPr lang="en-US" sz="2000" dirty="0" smtClean="0">
                <a:latin typeface="Arial" pitchFamily="34" charset="0"/>
                <a:cs typeface="Arial" pitchFamily="34" charset="0"/>
              </a:rPr>
              <a:t>Along with Lincoln was his wife, Mary Todd Lincoln, Major Henry </a:t>
            </a:r>
            <a:r>
              <a:rPr lang="en-US" sz="2000" dirty="0" err="1" smtClean="0">
                <a:latin typeface="Arial" pitchFamily="34" charset="0"/>
                <a:cs typeface="Arial" pitchFamily="34" charset="0"/>
              </a:rPr>
              <a:t>Rathbone</a:t>
            </a:r>
            <a:r>
              <a:rPr lang="en-US" sz="2000" dirty="0" smtClean="0">
                <a:latin typeface="Arial" pitchFamily="34" charset="0"/>
                <a:cs typeface="Arial" pitchFamily="34" charset="0"/>
              </a:rPr>
              <a:t>, and his wife to be, Clara Harris.</a:t>
            </a:r>
          </a:p>
          <a:p>
            <a:r>
              <a:rPr lang="en-US" sz="2000" dirty="0" smtClean="0">
                <a:latin typeface="Arial" pitchFamily="34" charset="0"/>
                <a:cs typeface="Arial" pitchFamily="34" charset="0"/>
              </a:rPr>
              <a:t>Lincoln’s assassin JOHN WILKES BOOTH, plotted with fellow conspirators, Lewis Powell and George </a:t>
            </a:r>
            <a:r>
              <a:rPr lang="en-US" sz="2000" dirty="0" err="1" smtClean="0">
                <a:latin typeface="Arial" pitchFamily="34" charset="0"/>
                <a:cs typeface="Arial" pitchFamily="34" charset="0"/>
              </a:rPr>
              <a:t>Atzerodt</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a:bodyPr>
          <a:lstStyle/>
          <a:p>
            <a:r>
              <a:rPr lang="en-US" sz="2000" dirty="0" smtClean="0">
                <a:latin typeface="Arial" pitchFamily="34" charset="0"/>
                <a:cs typeface="Arial" pitchFamily="34" charset="0"/>
              </a:rPr>
              <a:t>Powell = Planned on killing Sec. of State Seward.</a:t>
            </a:r>
          </a:p>
          <a:p>
            <a:r>
              <a:rPr lang="en-US" sz="2000" dirty="0" err="1" smtClean="0">
                <a:latin typeface="Arial" pitchFamily="34" charset="0"/>
                <a:cs typeface="Arial" pitchFamily="34" charset="0"/>
              </a:rPr>
              <a:t>Atzerodt</a:t>
            </a:r>
            <a:r>
              <a:rPr lang="en-US" sz="2000" dirty="0" smtClean="0">
                <a:latin typeface="Arial" pitchFamily="34" charset="0"/>
                <a:cs typeface="Arial" pitchFamily="34" charset="0"/>
              </a:rPr>
              <a:t> = Vice-President Andrew Johnson.</a:t>
            </a:r>
          </a:p>
          <a:p>
            <a:endParaRPr lang="en-US" sz="2000" dirty="0">
              <a:latin typeface="Arial" pitchFamily="34" charset="0"/>
              <a:cs typeface="Arial" pitchFamily="34" charset="0"/>
            </a:endParaRPr>
          </a:p>
        </p:txBody>
      </p:sp>
      <p:pic>
        <p:nvPicPr>
          <p:cNvPr id="53250" name="Picture 2" descr="http://upload.wikimedia.org/wikipedia/commons/thumb/f/f8/FordsTheaterPresidentalBox.JPG/180px-FordsTheaterPresidentalBox.JPG">
            <a:hlinkClick r:id="rId2"/>
          </p:cNvPr>
          <p:cNvPicPr>
            <a:picLocks noChangeAspect="1" noChangeArrowheads="1"/>
          </p:cNvPicPr>
          <p:nvPr/>
        </p:nvPicPr>
        <p:blipFill>
          <a:blip r:embed="rId3" cstate="print"/>
          <a:srcRect/>
          <a:stretch>
            <a:fillRect/>
          </a:stretch>
        </p:blipFill>
        <p:spPr bwMode="auto">
          <a:xfrm>
            <a:off x="4953000" y="3352800"/>
            <a:ext cx="3200400" cy="3200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250"/>
                                        </p:tgtEl>
                                        <p:attrNameLst>
                                          <p:attrName>style.visibility</p:attrName>
                                        </p:attrNameLst>
                                      </p:cBhvr>
                                      <p:to>
                                        <p:strVal val="visible"/>
                                      </p:to>
                                    </p:set>
                                    <p:anim calcmode="lin" valueType="num">
                                      <p:cBhvr additive="base">
                                        <p:cTn id="37" dur="500" fill="hold"/>
                                        <p:tgtEl>
                                          <p:spTgt spid="53250"/>
                                        </p:tgtEl>
                                        <p:attrNameLst>
                                          <p:attrName>ppt_x</p:attrName>
                                        </p:attrNameLst>
                                      </p:cBhvr>
                                      <p:tavLst>
                                        <p:tav tm="0">
                                          <p:val>
                                            <p:strVal val="#ppt_x"/>
                                          </p:val>
                                        </p:tav>
                                        <p:tav tm="100000">
                                          <p:val>
                                            <p:strVal val="#ppt_x"/>
                                          </p:val>
                                        </p:tav>
                                      </p:tavLst>
                                    </p:anim>
                                    <p:anim calcmode="lin" valueType="num">
                                      <p:cBhvr additive="base">
                                        <p:cTn id="3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ELECTION RSULTS OF 1860</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thumb/3/31/1860_Electoral_Map.png/800px-1860_Electoral_Map.png"/>
          <p:cNvPicPr>
            <a:picLocks noChangeAspect="1" noChangeArrowheads="1"/>
          </p:cNvPicPr>
          <p:nvPr/>
        </p:nvPicPr>
        <p:blipFill>
          <a:blip r:embed="rId2" cstate="print"/>
          <a:srcRect/>
          <a:stretch>
            <a:fillRect/>
          </a:stretch>
        </p:blipFill>
        <p:spPr bwMode="auto">
          <a:xfrm>
            <a:off x="457200" y="1981200"/>
            <a:ext cx="8229600" cy="43434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DEATH OF LINCOLN</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000" dirty="0" smtClean="0">
                <a:latin typeface="Arial" pitchFamily="34" charset="0"/>
                <a:cs typeface="Arial" pitchFamily="34" charset="0"/>
              </a:rPr>
              <a:t>Guard was gone</a:t>
            </a:r>
          </a:p>
          <a:p>
            <a:r>
              <a:rPr lang="en-US" sz="2000" dirty="0" smtClean="0">
                <a:latin typeface="Arial" pitchFamily="34" charset="0"/>
                <a:cs typeface="Arial" pitchFamily="34" charset="0"/>
              </a:rPr>
              <a:t>Booth was an actor, new the play, jumped to the stage.</a:t>
            </a:r>
          </a:p>
          <a:p>
            <a:r>
              <a:rPr lang="en-US" sz="2000" dirty="0" smtClean="0">
                <a:latin typeface="Arial" pitchFamily="34" charset="0"/>
                <a:cs typeface="Arial" pitchFamily="34" charset="0"/>
              </a:rPr>
              <a:t>Death to tyrants.</a:t>
            </a:r>
          </a:p>
          <a:p>
            <a:r>
              <a:rPr lang="en-US" sz="2000" dirty="0" err="1" smtClean="0">
                <a:latin typeface="Arial" pitchFamily="34" charset="0"/>
                <a:cs typeface="Arial" pitchFamily="34" charset="0"/>
              </a:rPr>
              <a:t>Rathbone</a:t>
            </a:r>
            <a:r>
              <a:rPr lang="en-US" sz="2000" dirty="0" smtClean="0">
                <a:latin typeface="Arial" pitchFamily="34" charset="0"/>
                <a:cs typeface="Arial" pitchFamily="34" charset="0"/>
              </a:rPr>
              <a:t> stabbed</a:t>
            </a:r>
          </a:p>
          <a:p>
            <a:r>
              <a:rPr lang="en-US" sz="2000" dirty="0" smtClean="0">
                <a:latin typeface="Arial" pitchFamily="34" charset="0"/>
                <a:cs typeface="Arial" pitchFamily="34" charset="0"/>
              </a:rPr>
              <a:t>Petersen House</a:t>
            </a:r>
          </a:p>
          <a:p>
            <a:r>
              <a:rPr lang="en-US" sz="2000" dirty="0" smtClean="0">
                <a:latin typeface="Arial" pitchFamily="34" charset="0"/>
                <a:cs typeface="Arial" pitchFamily="34" charset="0"/>
              </a:rPr>
              <a:t>Three doctors</a:t>
            </a:r>
          </a:p>
          <a:p>
            <a:r>
              <a:rPr lang="en-US" sz="2000" dirty="0" smtClean="0">
                <a:latin typeface="Arial" pitchFamily="34" charset="0"/>
                <a:cs typeface="Arial" pitchFamily="34" charset="0"/>
              </a:rPr>
              <a:t>Booth fled and was helped.</a:t>
            </a:r>
          </a:p>
          <a:p>
            <a:r>
              <a:rPr lang="en-US" sz="2000" dirty="0" smtClean="0">
                <a:latin typeface="Arial" pitchFamily="34" charset="0"/>
                <a:cs typeface="Arial" pitchFamily="34" charset="0"/>
              </a:rPr>
              <a:t>Dr. </a:t>
            </a:r>
            <a:r>
              <a:rPr lang="en-US" sz="2000" dirty="0" err="1" smtClean="0">
                <a:latin typeface="Arial" pitchFamily="34" charset="0"/>
                <a:cs typeface="Arial" pitchFamily="34" charset="0"/>
              </a:rPr>
              <a:t>Mudd</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On the run till April 26</a:t>
            </a:r>
            <a:r>
              <a:rPr lang="en-US" sz="2000" baseline="30000" dirty="0" smtClean="0">
                <a:latin typeface="Arial" pitchFamily="34" charset="0"/>
                <a:cs typeface="Arial" pitchFamily="34" charset="0"/>
              </a:rPr>
              <a:t>th</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Found in a barn belonging to Richard Garrett. </a:t>
            </a:r>
          </a:p>
          <a:p>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lstStyle/>
          <a:p>
            <a:endParaRPr lang="en-US"/>
          </a:p>
        </p:txBody>
      </p:sp>
      <p:pic>
        <p:nvPicPr>
          <p:cNvPr id="54274" name="Picture 2" descr="http://upload.wikimedia.org/wikipedia/commons/thumb/f/f5/Lincoln_conspirators_execution2.jpg/250px-Lincoln_conspirators_execution2.jpg">
            <a:hlinkClick r:id="rId2"/>
          </p:cNvPr>
          <p:cNvPicPr>
            <a:picLocks noChangeAspect="1" noChangeArrowheads="1"/>
          </p:cNvPicPr>
          <p:nvPr/>
        </p:nvPicPr>
        <p:blipFill>
          <a:blip r:embed="rId3" cstate="print"/>
          <a:srcRect/>
          <a:stretch>
            <a:fillRect/>
          </a:stretch>
        </p:blipFill>
        <p:spPr bwMode="auto">
          <a:xfrm>
            <a:off x="4648200" y="1981200"/>
            <a:ext cx="4038600" cy="2438400"/>
          </a:xfrm>
          <a:prstGeom prst="rect">
            <a:avLst/>
          </a:prstGeom>
          <a:noFill/>
        </p:spPr>
      </p:pic>
      <p:pic>
        <p:nvPicPr>
          <p:cNvPr id="54276" name="Picture 4" descr="http://upload.wikimedia.org/wikipedia/commons/thumb/d/d9/John_w_booth.jpg/160px-John_w_booth.jpg">
            <a:hlinkClick r:id="rId4"/>
          </p:cNvPr>
          <p:cNvPicPr>
            <a:picLocks noChangeAspect="1" noChangeArrowheads="1"/>
          </p:cNvPicPr>
          <p:nvPr/>
        </p:nvPicPr>
        <p:blipFill>
          <a:blip r:embed="rId5" cstate="print"/>
          <a:srcRect/>
          <a:stretch>
            <a:fillRect/>
          </a:stretch>
        </p:blipFill>
        <p:spPr bwMode="auto">
          <a:xfrm>
            <a:off x="4648200" y="4572000"/>
            <a:ext cx="16002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4274"/>
                                        </p:tgtEl>
                                        <p:attrNameLst>
                                          <p:attrName>style.visibility</p:attrName>
                                        </p:attrNameLst>
                                      </p:cBhvr>
                                      <p:to>
                                        <p:strVal val="visible"/>
                                      </p:to>
                                    </p:set>
                                    <p:anim calcmode="lin" valueType="num">
                                      <p:cBhvr additive="base">
                                        <p:cTn id="67" dur="500" fill="hold"/>
                                        <p:tgtEl>
                                          <p:spTgt spid="54274"/>
                                        </p:tgtEl>
                                        <p:attrNameLst>
                                          <p:attrName>ppt_x</p:attrName>
                                        </p:attrNameLst>
                                      </p:cBhvr>
                                      <p:tavLst>
                                        <p:tav tm="0">
                                          <p:val>
                                            <p:strVal val="#ppt_x"/>
                                          </p:val>
                                        </p:tav>
                                        <p:tav tm="100000">
                                          <p:val>
                                            <p:strVal val="#ppt_x"/>
                                          </p:val>
                                        </p:tav>
                                      </p:tavLst>
                                    </p:anim>
                                    <p:anim calcmode="lin" valueType="num">
                                      <p:cBhvr additive="base">
                                        <p:cTn id="6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4276"/>
                                        </p:tgtEl>
                                        <p:attrNameLst>
                                          <p:attrName>style.visibility</p:attrName>
                                        </p:attrNameLst>
                                      </p:cBhvr>
                                      <p:to>
                                        <p:strVal val="visible"/>
                                      </p:to>
                                    </p:set>
                                    <p:anim calcmode="lin" valueType="num">
                                      <p:cBhvr additive="base">
                                        <p:cTn id="73" dur="500" fill="hold"/>
                                        <p:tgtEl>
                                          <p:spTgt spid="54276"/>
                                        </p:tgtEl>
                                        <p:attrNameLst>
                                          <p:attrName>ppt_x</p:attrName>
                                        </p:attrNameLst>
                                      </p:cBhvr>
                                      <p:tavLst>
                                        <p:tav tm="0">
                                          <p:val>
                                            <p:strVal val="#ppt_x"/>
                                          </p:val>
                                        </p:tav>
                                        <p:tav tm="100000">
                                          <p:val>
                                            <p:strVal val="#ppt_x"/>
                                          </p:val>
                                        </p:tav>
                                      </p:tavLst>
                                    </p:anim>
                                    <p:anim calcmode="lin" valueType="num">
                                      <p:cBhvr additive="base">
                                        <p:cTn id="74"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CIVIL WAR</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000" dirty="0" smtClean="0">
                <a:latin typeface="Arial" pitchFamily="34" charset="0"/>
                <a:cs typeface="Arial" pitchFamily="34" charset="0"/>
              </a:rPr>
              <a:t>On April 15, 1861, President Lincoln called on the states to provide 75,000 militiamen in 90 days.</a:t>
            </a:r>
          </a:p>
          <a:p>
            <a:r>
              <a:rPr lang="en-US" sz="2000" dirty="0" smtClean="0">
                <a:latin typeface="Arial" pitchFamily="34" charset="0"/>
                <a:cs typeface="Arial" pitchFamily="34" charset="0"/>
              </a:rPr>
              <a:t>North = volunteers hurried to sign</a:t>
            </a:r>
          </a:p>
          <a:p>
            <a:r>
              <a:rPr lang="en-US" sz="2000" dirty="0" smtClean="0">
                <a:latin typeface="Arial" pitchFamily="34" charset="0"/>
                <a:cs typeface="Arial" pitchFamily="34" charset="0"/>
              </a:rPr>
              <a:t>South = more states voted to secede.</a:t>
            </a:r>
          </a:p>
          <a:p>
            <a:r>
              <a:rPr lang="en-US" sz="2000" dirty="0" smtClean="0">
                <a:latin typeface="Arial" pitchFamily="34" charset="0"/>
                <a:cs typeface="Arial" pitchFamily="34" charset="0"/>
              </a:rPr>
              <a:t>Virginia = The South had a better chance with Virginia on its side. WHY?</a:t>
            </a:r>
          </a:p>
          <a:p>
            <a:r>
              <a:rPr lang="en-US" sz="2000" dirty="0" smtClean="0">
                <a:latin typeface="Arial" pitchFamily="34" charset="0"/>
                <a:cs typeface="Arial" pitchFamily="34" charset="0"/>
              </a:rPr>
              <a:t>-Wealth and Populous</a:t>
            </a:r>
          </a:p>
          <a:p>
            <a:r>
              <a:rPr lang="en-US" sz="2000" dirty="0" smtClean="0">
                <a:latin typeface="Arial" pitchFamily="34" charset="0"/>
                <a:cs typeface="Arial" pitchFamily="34" charset="0"/>
              </a:rPr>
              <a:t>Home to Robert E. Lee</a:t>
            </a:r>
          </a:p>
          <a:p>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a:bodyPr>
          <a:lstStyle/>
          <a:p>
            <a:r>
              <a:rPr lang="en-US" sz="2000" dirty="0" smtClean="0">
                <a:latin typeface="Arial" pitchFamily="34" charset="0"/>
                <a:cs typeface="Arial" pitchFamily="34" charset="0"/>
              </a:rPr>
              <a:t>In May of 1861, the Confederate Congress voted to set up its Capital in Richmond, Virginia -100 miles away from Washington D.C.</a:t>
            </a:r>
            <a:endParaRPr lang="en-US" sz="2000" dirty="0">
              <a:latin typeface="Arial" pitchFamily="34" charset="0"/>
              <a:cs typeface="Arial" pitchFamily="34" charset="0"/>
            </a:endParaRPr>
          </a:p>
        </p:txBody>
      </p:sp>
      <p:pic>
        <p:nvPicPr>
          <p:cNvPr id="1026" name="Picture 2" descr="http://t1.gstatic.com/images?q=tbn:NmRdnNyTYw3VZM:http://rebelyell1.com/Biographies/bio%2520pic%2520of%2520robert%2520e%2520lee.jpg">
            <a:hlinkClick r:id="rId2"/>
          </p:cNvPr>
          <p:cNvPicPr>
            <a:picLocks noChangeAspect="1" noChangeArrowheads="1"/>
          </p:cNvPicPr>
          <p:nvPr/>
        </p:nvPicPr>
        <p:blipFill>
          <a:blip r:embed="rId3" cstate="print"/>
          <a:srcRect/>
          <a:stretch>
            <a:fillRect/>
          </a:stretch>
        </p:blipFill>
        <p:spPr bwMode="auto">
          <a:xfrm>
            <a:off x="4953000" y="3810000"/>
            <a:ext cx="24384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 calcmode="lin" valueType="num">
                                      <p:cBhvr additive="base">
                                        <p:cTn id="49" dur="500" fill="hold"/>
                                        <p:tgtEl>
                                          <p:spTgt spid="1026"/>
                                        </p:tgtEl>
                                        <p:attrNameLst>
                                          <p:attrName>ppt_x</p:attrName>
                                        </p:attrNameLst>
                                      </p:cBhvr>
                                      <p:tavLst>
                                        <p:tav tm="0">
                                          <p:val>
                                            <p:strVal val="#ppt_x"/>
                                          </p:val>
                                        </p:tav>
                                        <p:tav tm="100000">
                                          <p:val>
                                            <p:strVal val="#ppt_x"/>
                                          </p:val>
                                        </p:tav>
                                      </p:tavLst>
                                    </p:anim>
                                    <p:anim calcmode="lin" valueType="num">
                                      <p:cBhvr additive="base">
                                        <p:cTn id="5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BORDER STATES</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10000"/>
          </a:bodyPr>
          <a:lstStyle/>
          <a:p>
            <a:r>
              <a:rPr lang="en-US" sz="2000" dirty="0" smtClean="0">
                <a:latin typeface="Arial" pitchFamily="34" charset="0"/>
                <a:cs typeface="Arial" pitchFamily="34" charset="0"/>
              </a:rPr>
              <a:t>The border states would play a key role in the outcome of the war.</a:t>
            </a:r>
          </a:p>
          <a:p>
            <a:r>
              <a:rPr lang="en-US" sz="2000" dirty="0" smtClean="0">
                <a:latin typeface="Arial" pitchFamily="34" charset="0"/>
                <a:cs typeface="Arial" pitchFamily="34" charset="0"/>
              </a:rPr>
              <a:t>-The most important was Maryland.  WHY?</a:t>
            </a:r>
          </a:p>
          <a:p>
            <a:r>
              <a:rPr lang="en-US" sz="2000" dirty="0" smtClean="0">
                <a:latin typeface="Arial" pitchFamily="34" charset="0"/>
                <a:cs typeface="Arial" pitchFamily="34" charset="0"/>
              </a:rPr>
              <a:t>If Maryland seceded D.C. would be cut of from the North.</a:t>
            </a:r>
          </a:p>
          <a:p>
            <a:r>
              <a:rPr lang="en-US" sz="2000" dirty="0" smtClean="0">
                <a:latin typeface="Arial" pitchFamily="34" charset="0"/>
                <a:cs typeface="Arial" pitchFamily="34" charset="0"/>
              </a:rPr>
              <a:t>Lincoln ordered the arrest of Maryland legislatures who supported the South.</a:t>
            </a:r>
          </a:p>
          <a:p>
            <a:r>
              <a:rPr lang="en-US" sz="2000" dirty="0" smtClean="0">
                <a:latin typeface="Arial" pitchFamily="34" charset="0"/>
                <a:cs typeface="Arial" pitchFamily="34" charset="0"/>
              </a:rPr>
              <a:t>-West Virginia = Federal troops helped some counties break away from Virginia, and formed West Virginia and joined the Union.</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lnSpcReduction="10000"/>
          </a:bodyPr>
          <a:lstStyle/>
          <a:p>
            <a:r>
              <a:rPr lang="en-US" sz="2000" dirty="0" smtClean="0">
                <a:latin typeface="Arial" pitchFamily="34" charset="0"/>
                <a:cs typeface="Arial" pitchFamily="34" charset="0"/>
              </a:rPr>
              <a:t>-Delaware and Missouri voted to join the Union.</a:t>
            </a:r>
          </a:p>
          <a:p>
            <a:r>
              <a:rPr lang="en-US" sz="2000" dirty="0" smtClean="0">
                <a:latin typeface="Arial" pitchFamily="34" charset="0"/>
                <a:cs typeface="Arial" pitchFamily="34" charset="0"/>
              </a:rPr>
              <a:t>-Kentucky = Declared it self neutral, than a Confederate invasion forced it to join the Union.</a:t>
            </a:r>
          </a:p>
          <a:p>
            <a:r>
              <a:rPr lang="en-US" sz="2000" dirty="0" smtClean="0">
                <a:latin typeface="Arial" pitchFamily="34" charset="0"/>
                <a:cs typeface="Arial" pitchFamily="34" charset="0"/>
              </a:rPr>
              <a:t>In the border stats families were pulled apart.</a:t>
            </a:r>
          </a:p>
          <a:p>
            <a:r>
              <a:rPr lang="en-US" sz="2000" dirty="0" smtClean="0">
                <a:latin typeface="Arial" pitchFamily="34" charset="0"/>
                <a:cs typeface="Arial" pitchFamily="34" charset="0"/>
              </a:rPr>
              <a:t>-Mary Todd Lincoln = four brothers and three brothers-in-law fighting for the South.</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BORDER STATES</a:t>
            </a:r>
            <a:endParaRPr lang="en-US" sz="4000"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18434" name="Picture 2" descr="http://experienceushistory.com/../civmap.gif"/>
          <p:cNvPicPr>
            <a:picLocks noChangeAspect="1" noChangeArrowheads="1"/>
          </p:cNvPicPr>
          <p:nvPr/>
        </p:nvPicPr>
        <p:blipFill>
          <a:blip r:embed="rId2" cstate="print"/>
          <a:srcRect/>
          <a:stretch>
            <a:fillRect/>
          </a:stretch>
        </p:blipFill>
        <p:spPr bwMode="auto">
          <a:xfrm>
            <a:off x="457200" y="1905000"/>
            <a:ext cx="8229600" cy="4419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STRENGTHS AND WEAKNESSES</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10000"/>
          </a:bodyPr>
          <a:lstStyle/>
          <a:p>
            <a:r>
              <a:rPr lang="en-US" sz="2000" dirty="0" smtClean="0">
                <a:latin typeface="Arial" pitchFamily="34" charset="0"/>
                <a:cs typeface="Arial" pitchFamily="34" charset="0"/>
              </a:rPr>
              <a:t>On the face of it, the Union had the hue advantage.</a:t>
            </a:r>
          </a:p>
          <a:p>
            <a:r>
              <a:rPr lang="en-US" sz="2000" dirty="0" smtClean="0">
                <a:latin typeface="Arial" pitchFamily="34" charset="0"/>
                <a:cs typeface="Arial" pitchFamily="34" charset="0"/>
              </a:rPr>
              <a:t>1. 22 million people to 9 million (3.5 million slaves)</a:t>
            </a:r>
          </a:p>
          <a:p>
            <a:r>
              <a:rPr lang="en-US" sz="2000" dirty="0" smtClean="0">
                <a:latin typeface="Arial" pitchFamily="34" charset="0"/>
                <a:cs typeface="Arial" pitchFamily="34" charset="0"/>
              </a:rPr>
              <a:t>2. The Union had most of the mineral deposits.</a:t>
            </a:r>
          </a:p>
          <a:p>
            <a:r>
              <a:rPr lang="en-US" sz="2000" dirty="0" smtClean="0">
                <a:latin typeface="Arial" pitchFamily="34" charset="0"/>
                <a:cs typeface="Arial" pitchFamily="34" charset="0"/>
              </a:rPr>
              <a:t>3. 86 percent of the factories were located in the North.</a:t>
            </a:r>
          </a:p>
          <a:p>
            <a:r>
              <a:rPr lang="en-US" sz="2000" dirty="0" smtClean="0">
                <a:latin typeface="Arial" pitchFamily="34" charset="0"/>
                <a:cs typeface="Arial" pitchFamily="34" charset="0"/>
              </a:rPr>
              <a:t>4. The North had 2 .5 times the railroad mileage. (21,700 miles to 9,000 miles)</a:t>
            </a:r>
          </a:p>
          <a:p>
            <a:r>
              <a:rPr lang="en-US" sz="2000" dirty="0" smtClean="0">
                <a:latin typeface="Arial" pitchFamily="34" charset="0"/>
                <a:cs typeface="Arial" pitchFamily="34" charset="0"/>
              </a:rPr>
              <a:t>5. Almost every ship in the Navy stayed with the Union (90 percent)</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fontScale="92500" lnSpcReduction="10000"/>
          </a:bodyPr>
          <a:lstStyle/>
          <a:p>
            <a:r>
              <a:rPr lang="en-US" sz="2000" dirty="0" smtClean="0">
                <a:latin typeface="Arial" pitchFamily="34" charset="0"/>
                <a:cs typeface="Arial" pitchFamily="34" charset="0"/>
              </a:rPr>
              <a:t>The biggest advantage for the Union was Lincoln.  WHY?</a:t>
            </a:r>
          </a:p>
          <a:p>
            <a:r>
              <a:rPr lang="en-US" sz="2000" dirty="0" smtClean="0">
                <a:latin typeface="Arial" pitchFamily="34" charset="0"/>
                <a:cs typeface="Arial" pitchFamily="34" charset="0"/>
              </a:rPr>
              <a:t>-Able to convince northerners that the survival of democracy and freedom depended on preserving the union.</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The Confederacy had its own advantage.</a:t>
            </a:r>
          </a:p>
          <a:p>
            <a:r>
              <a:rPr lang="en-US" sz="2000" dirty="0" smtClean="0">
                <a:latin typeface="Arial" pitchFamily="34" charset="0"/>
                <a:cs typeface="Arial" pitchFamily="34" charset="0"/>
              </a:rPr>
              <a:t>1. They began with better generals. (One-third of the career officers in the United States Army joined the Confederacy.)</a:t>
            </a:r>
          </a:p>
          <a:p>
            <a:r>
              <a:rPr lang="en-US" sz="2000" dirty="0" smtClean="0">
                <a:latin typeface="Arial" pitchFamily="34" charset="0"/>
                <a:cs typeface="Arial" pitchFamily="34" charset="0"/>
              </a:rPr>
              <a:t>2. They would be fighting a defensive war.</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rial" pitchFamily="34" charset="0"/>
                <a:cs typeface="Arial" pitchFamily="34" charset="0"/>
              </a:rPr>
              <a:t>THE FIRST BATTLE</a:t>
            </a:r>
            <a:endParaRPr lang="en-US" sz="4000" dirty="0">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US" sz="2000" dirty="0" smtClean="0">
                <a:latin typeface="Arial" pitchFamily="34" charset="0"/>
                <a:cs typeface="Arial" pitchFamily="34" charset="0"/>
              </a:rPr>
              <a:t>The two armies met for the first time at a stream called BULL RUN, near MANASSAS JUNCTION = a railway center 30 miles south of Washington D.C.</a:t>
            </a:r>
          </a:p>
          <a:p>
            <a:r>
              <a:rPr lang="en-US" sz="2000" dirty="0" smtClean="0">
                <a:latin typeface="Arial" pitchFamily="34" charset="0"/>
                <a:cs typeface="Arial" pitchFamily="34" charset="0"/>
              </a:rPr>
              <a:t>Union forces = 30,000</a:t>
            </a:r>
          </a:p>
          <a:p>
            <a:r>
              <a:rPr lang="en-US" sz="2000" dirty="0" smtClean="0">
                <a:latin typeface="Arial" pitchFamily="34" charset="0"/>
                <a:cs typeface="Arial" pitchFamily="34" charset="0"/>
              </a:rPr>
              <a:t>Confederates = 20,000</a:t>
            </a:r>
          </a:p>
          <a:p>
            <a:r>
              <a:rPr lang="en-US" sz="2000" dirty="0" smtClean="0">
                <a:latin typeface="Arial" pitchFamily="34" charset="0"/>
                <a:cs typeface="Arial" pitchFamily="34" charset="0"/>
              </a:rPr>
              <a:t>By midday the Confederates were driven back a mile.</a:t>
            </a:r>
          </a:p>
          <a:p>
            <a:r>
              <a:rPr lang="en-US" sz="2000" dirty="0" smtClean="0">
                <a:latin typeface="Arial" pitchFamily="34" charset="0"/>
                <a:cs typeface="Arial" pitchFamily="34" charset="0"/>
              </a:rPr>
              <a:t>The Confederate leaders rallied the troops = pointing a sword towards General Thomas J. Jackson</a:t>
            </a:r>
            <a:endParaRPr lang="en-US" sz="2000" dirty="0">
              <a:latin typeface="Arial" pitchFamily="34" charset="0"/>
              <a:cs typeface="Arial" pitchFamily="34" charset="0"/>
            </a:endParaRPr>
          </a:p>
        </p:txBody>
      </p:sp>
      <p:sp>
        <p:nvSpPr>
          <p:cNvPr id="4" name="Content Placeholder 3"/>
          <p:cNvSpPr>
            <a:spLocks noGrp="1"/>
          </p:cNvSpPr>
          <p:nvPr>
            <p:ph sz="half" idx="2"/>
          </p:nvPr>
        </p:nvSpPr>
        <p:spPr/>
        <p:txBody>
          <a:bodyPr>
            <a:normAutofit lnSpcReduction="10000"/>
          </a:bodyPr>
          <a:lstStyle/>
          <a:p>
            <a:r>
              <a:rPr lang="en-US" sz="2000" dirty="0" smtClean="0">
                <a:latin typeface="Arial" pitchFamily="34" charset="0"/>
                <a:cs typeface="Arial" pitchFamily="34" charset="0"/>
              </a:rPr>
              <a:t>With the arrival of fresh troops the Confederates launched a countercharge</a:t>
            </a:r>
          </a:p>
          <a:p>
            <a:r>
              <a:rPr lang="en-US" sz="2000" dirty="0" smtClean="0">
                <a:latin typeface="Arial" pitchFamily="34" charset="0"/>
                <a:cs typeface="Arial" pitchFamily="34" charset="0"/>
              </a:rPr>
              <a:t>Attacking the Union line = the confederates let out a blood-curdling scream “REBEL YELL”</a:t>
            </a:r>
          </a:p>
          <a:p>
            <a:r>
              <a:rPr lang="en-US" sz="2000" dirty="0" smtClean="0">
                <a:latin typeface="Arial" pitchFamily="34" charset="0"/>
                <a:cs typeface="Arial" pitchFamily="34" charset="0"/>
              </a:rPr>
              <a:t>The Union troops, having reached their limits, scattered.</a:t>
            </a:r>
          </a:p>
          <a:p>
            <a:r>
              <a:rPr lang="en-US" sz="2000" dirty="0" smtClean="0">
                <a:latin typeface="Arial" pitchFamily="34" charset="0"/>
                <a:cs typeface="Arial" pitchFamily="34" charset="0"/>
              </a:rPr>
              <a:t>The retreating soldiers became entangled with the sightseers</a:t>
            </a:r>
          </a:p>
          <a:p>
            <a:r>
              <a:rPr lang="en-US" sz="2000" dirty="0" smtClean="0">
                <a:latin typeface="Arial" pitchFamily="34" charset="0"/>
                <a:cs typeface="Arial" pitchFamily="34" charset="0"/>
              </a:rPr>
              <a:t>THE FIRST BATTLE OF BULL RUN = Confederate Victory.</a:t>
            </a:r>
          </a:p>
          <a:p>
            <a:r>
              <a:rPr lang="en-US" sz="2000" dirty="0" smtClean="0">
                <a:latin typeface="Arial" pitchFamily="34" charset="0"/>
                <a:cs typeface="Arial" pitchFamily="34" charset="0"/>
              </a:rPr>
              <a:t>UNION = this was not the outcome they expected.</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additive="base">
                                        <p:cTn id="6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667</TotalTime>
  <Words>3001</Words>
  <Application>Microsoft Office PowerPoint</Application>
  <PresentationFormat>On-screen Show (4:3)</PresentationFormat>
  <Paragraphs>260</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THE ELECTION OF 1860</vt:lpstr>
      <vt:lpstr>CANDIDATES OF 1860</vt:lpstr>
      <vt:lpstr>RESULTS OF THE 1860 ELECTION</vt:lpstr>
      <vt:lpstr>ELECTION RSULTS OF 1860</vt:lpstr>
      <vt:lpstr>THE CIVIL WAR</vt:lpstr>
      <vt:lpstr>THE BORDER STATES</vt:lpstr>
      <vt:lpstr>BORDER STATES</vt:lpstr>
      <vt:lpstr>STRENGTHS AND WEAKNESSES</vt:lpstr>
      <vt:lpstr>THE FIRST BATTLE</vt:lpstr>
      <vt:lpstr>THE FIRST BATTLE OF BULL RUN</vt:lpstr>
      <vt:lpstr>BULL RUN CONTINUED</vt:lpstr>
      <vt:lpstr>THE NAVAL WAR</vt:lpstr>
      <vt:lpstr>THE VIRGINIA AND THE MONITOR</vt:lpstr>
      <vt:lpstr>THE VIRGINIA AND THE MONITOR</vt:lpstr>
      <vt:lpstr>THE CIVIL WAR CONTINUED</vt:lpstr>
      <vt:lpstr>THE CIVIL WAR</vt:lpstr>
      <vt:lpstr>TURNING THE TIDE OF WAR</vt:lpstr>
      <vt:lpstr>ANTIETAM CONTINUED</vt:lpstr>
      <vt:lpstr>THE 54TH REGIMENT OF MASS.</vt:lpstr>
      <vt:lpstr>THE ROAD TO GETTYSBURG</vt:lpstr>
      <vt:lpstr>THE ROAD TO GETTYSBURG CONTINUED</vt:lpstr>
      <vt:lpstr>THE BATTLEOF GETTYSBURG</vt:lpstr>
      <vt:lpstr>GETTYSBURG CONTINUED</vt:lpstr>
      <vt:lpstr>GETTYSBURG</vt:lpstr>
      <vt:lpstr>BATTLE OF VICKSBURG</vt:lpstr>
      <vt:lpstr>GRANT TAKES COMMAND</vt:lpstr>
      <vt:lpstr>SHERMAN’S MARCH TO THE SEA</vt:lpstr>
      <vt:lpstr>SHERMAN’S MARCH</vt:lpstr>
      <vt:lpstr>THE WAR ENDS</vt:lpstr>
      <vt:lpstr>LEE’S SURRENDER</vt:lpstr>
      <vt:lpstr>CONSEQUENCES OF THE WAR</vt:lpstr>
      <vt:lpstr>OTHER RESULTS</vt:lpstr>
      <vt:lpstr>PICTURES OF THE CIVIL WAR</vt:lpstr>
      <vt:lpstr>Slide 34</vt:lpstr>
      <vt:lpstr>Slide 35</vt:lpstr>
      <vt:lpstr>Slide 36</vt:lpstr>
      <vt:lpstr>Slide 37</vt:lpstr>
      <vt:lpstr>Slide 38</vt:lpstr>
      <vt:lpstr>THE DEATH OF LINCOLN</vt:lpstr>
      <vt:lpstr>DEATH OF LINCOLN</vt:lpstr>
      <vt:lpstr>Slide 41</vt:lpstr>
    </vt:vector>
  </TitlesOfParts>
  <Company>Elk Rapids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ELECTION OF 1860</dc:title>
  <dc:creator>User</dc:creator>
  <cp:lastModifiedBy>User</cp:lastModifiedBy>
  <cp:revision>63</cp:revision>
  <dcterms:created xsi:type="dcterms:W3CDTF">2010-01-25T14:39:50Z</dcterms:created>
  <dcterms:modified xsi:type="dcterms:W3CDTF">2012-01-27T17:05:02Z</dcterms:modified>
</cp:coreProperties>
</file>