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59" autoAdjust="0"/>
  </p:normalViewPr>
  <p:slideViewPr>
    <p:cSldViewPr>
      <p:cViewPr varScale="1">
        <p:scale>
          <a:sx n="83" d="100"/>
          <a:sy n="83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E1164-7977-4444-AA7B-5B5FE6210B4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AB697-4201-430B-A3F0-CE5453925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B697-4201-430B-A3F0-CE545392512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0EC1-7863-488A-ADDB-A568C5AA56C7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2175-E2ED-4758-8E0E-360DACA043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0EC1-7863-488A-ADDB-A568C5AA56C7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2175-E2ED-4758-8E0E-360DACA043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0EC1-7863-488A-ADDB-A568C5AA56C7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2175-E2ED-4758-8E0E-360DACA043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0EC1-7863-488A-ADDB-A568C5AA56C7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2175-E2ED-4758-8E0E-360DACA043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0EC1-7863-488A-ADDB-A568C5AA56C7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2175-E2ED-4758-8E0E-360DACA043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0EC1-7863-488A-ADDB-A568C5AA56C7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2175-E2ED-4758-8E0E-360DACA043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0EC1-7863-488A-ADDB-A568C5AA56C7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2175-E2ED-4758-8E0E-360DACA043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0EC1-7863-488A-ADDB-A568C5AA56C7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2175-E2ED-4758-8E0E-360DACA043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0EC1-7863-488A-ADDB-A568C5AA56C7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2175-E2ED-4758-8E0E-360DACA043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0EC1-7863-488A-ADDB-A568C5AA56C7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2175-E2ED-4758-8E0E-360DACA043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0EC1-7863-488A-ADDB-A568C5AA56C7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092175-E2ED-4758-8E0E-360DACA043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620EC1-7863-488A-ADDB-A568C5AA56C7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092175-E2ED-4758-8E0E-360DACA0436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images.filedby.com/images/creators/Meriwether_Lewis_small.jpg&amp;imgrefurl=http://www.filedby.com/author/meriwether_lewis/36333/&amp;usg=__51oh90Ze75NUBsYuPHwCl9zHaxU=&amp;h=250&amp;w=225&amp;sz=8&amp;hl=en&amp;start=11&amp;itbs=1&amp;tbnid=B8lwW_BZ7q9oZM:&amp;tbnh=111&amp;tbnw=100&amp;prev=/images?q=meriwether+lewis&amp;gbv=2&amp;hl=e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m/imgres?imgurl=http://en.academic.ru/pictures/enwiki/87/WilliamClark.jpeg&amp;imgrefurl=http://en.academic.ru/dic.nsf/enwiki/139100&amp;usg=__hIGzXWKv8YqBPlPSUAQswVOfXWw=&amp;h=301&amp;w=200&amp;sz=9&amp;hl=en&amp;start=2&amp;itbs=1&amp;tbnid=Afll4hEQubvNsM:&amp;tbnh=116&amp;tbnw=77&amp;prev=/images?q=william+clark+explorer&amp;gbv=2&amp;hl=e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factology.com/sacajawea.jpg&amp;imgrefurl=http://www.factology.com/20010203.htm&amp;usg=__EEmFpVOz-TfRvpz0n3RXQg0miKU=&amp;h=484&amp;w=500&amp;sz=39&amp;hl=en&amp;start=1&amp;itbs=1&amp;tbnid=LKvVYShpWRWJtM:&amp;tbnh=126&amp;tbnw=130&amp;prev=/images?q=sacajawea&amp;gbv=2&amp;hl=e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hyperlink" Target="http://images.google.com/imgres?imgurl=http://www.idahobyways.gov/assets/images/sacajawea/sacajaweamonument.jpg&amp;imgrefurl=http://www.idahobyways.gov/byways/sacajewea.aspx&amp;usg=__JDJcR1Kzyub-Z6NNmH75U32xzc4=&amp;h=480&amp;w=640&amp;sz=43&amp;hl=en&amp;start=10&amp;itbs=1&amp;tbnid=JssWAXlJN_5_fM:&amp;tbnh=103&amp;tbnw=137&amp;prev=/images?q=sacajawea&amp;gbv=2&amp;hl=en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om/imgres?imgurl=http://www.famousnewjerseyans.com/Images/ZebulonPike.jpg&amp;imgrefurl=http://www.famousnewjerseyans.com/public.htm&amp;usg=__Z_bCkuo_ROjyOPApV8mutIx21ms=&amp;h=472&amp;w=318&amp;sz=41&amp;hl=en&amp;start=1&amp;tbnid=MHPAT8N6PpEM1M:&amp;tbnh=129&amp;tbnw=87&amp;prev=/images?q=Zebulon+Pike&amp;gbv=2&amp;hl=e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ages.google.com/imgres?imgurl=http://harryallen.info/wp-content/uploads/2008/07/thomas-jefferson-big.jpg&amp;imgrefurl=http://harryallen.info/?m=200807&amp;paged=2&amp;usg=__INqVb3cgL8D3OtpQsAjVIx0nYDc=&amp;h=472&amp;w=516&amp;sz=160&amp;hl=en&amp;start=1&amp;tbnid=HxP-qbUOit_faM:&amp;tbnh=120&amp;tbnw=131&amp;prev=/images?q=tHOMAS+jEFFERSON&amp;gbv=2&amp;hl=e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www.vareview.com/mag/ja07/imgs/5a.jpg&amp;imgrefurl=http://www.vareview.com/mag/article.asp?is=ja07&amp;ar=e&amp;usg=__JkTkoLiB1oPRSntVssL1cWEvnj4=&amp;h=1225&amp;w=985&amp;sz=131&amp;hl=en&amp;start=7&amp;tbnid=S9RyR2j9n8nPpM:&amp;tbnh=150&amp;tbnw=121&amp;prev=/images?q=Aaron+burr&amp;gbv=2&amp;hl=en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/imgres?imgurl=http://standupforamerica.files.wordpress.com/2009/07/john-adams.jpg&amp;imgrefurl=http://standupforamerica.wordpress.com/2009/07/17/channeling-john-adams/&amp;usg=__cmq8X2q2yx9pJf6cTl7Yrz-51Gs=&amp;h=484&amp;w=332&amp;sz=22&amp;hl=en&amp;start=12&amp;tbnid=cncvi9mQYzjmVM:&amp;tbnh=129&amp;tbnw=88&amp;prev=/images?q=jOHN+ADAMS&amp;gbv=2&amp;hl=e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m/imgres?imgurl=http://3redfalcons.files.wordpress.com/2009/05/tecumseh021.jpg&amp;imgrefurl=http://3redfalcons.wordpress.com/2009/05/12/schopenhauer-is-a-null-set/&amp;usg=__9tyXoJpKWW-XEk-QmlIiKJrjL3M=&amp;h=565&amp;w=444&amp;sz=78&amp;hl=en&amp;start=2&amp;itbs=1&amp;tbnid=eLtXUFQYu9rBKM:&amp;tbnh=134&amp;tbnw=105&amp;prev=/images?q=TECUMSEH&amp;gbv=2&amp;hl=e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hyperlink" Target="http://images.google.com/imgres?imgurl=http://upload.wikimedia.org/wikipedia/commons/e/ea/William_Henry_Harrison.jpg&amp;imgrefurl=http://commons.wikimedia.org/wiki/File:William_Henry_Harrison.jpg&amp;usg=__gqAfHSrexHHR-ArvDT6dZ7TEGhg=&amp;h=500&amp;w=375&amp;sz=182&amp;hl=en&amp;start=18&amp;itbs=1&amp;tbnid=IpvpKrFwMnVJtM:&amp;tbnh=130&amp;tbnw=98&amp;prev=/images?q=william+henry+harrison&amp;gbv=2&amp;hl=e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/imgres?imgurl=http://upload.wikimedia.org/wikipedia/commons/e/e1/USS_Constitution_Departs.jpg&amp;imgrefurl=http://commons.wikimedia.org/wiki/File:USS_Constitution_Departs.jpg&amp;usg=__4iNCr1mBqmqocCgJyH5fpv1nmcY=&amp;h=2048&amp;w=3072&amp;sz=768&amp;hl=en&amp;start=12&amp;itbs=1&amp;tbnid=3nOUGz7rQPI1cM:&amp;tbnh=100&amp;tbnw=150&amp;prev=/images?q=uss+constitution&amp;gbv=2&amp;hl=en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delivery.superstock.com/WI/223/1047/PreviewComp/SuperStock_1047-328.jpg&amp;imgrefurl=http://www.superstock.com/stock-photos-images/1047-328&amp;usg=__wMJUfcUadEH3ATt-OyHxSt6wsrQ=&amp;h=350&amp;w=276&amp;sz=51&amp;hl=en&amp;start=36&amp;itbs=1&amp;tbnid=Om5LzZs5Fkv90M:&amp;tbnh=120&amp;tbnw=95&amp;prev=/images?q=francis+scott+key&amp;gbv=2&amp;ndsp=18&amp;hl=en&amp;sa=N&amp;start=18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imgres?imgurl=http://magicwonder.files.wordpress.com/2008/12/thomas-jefferson-picture1.jpg&amp;imgrefurl=http://magicwonder.wordpress.com/2008/12/&amp;usg=__d8DPQ85ypGRd3aT-q5a3QoorsE0=&amp;h=500&amp;w=581&amp;sz=107&amp;hl=en&amp;start=14&amp;tbnid=vKvzE1hsvGuqvM:&amp;tbnh=115&amp;tbnw=134&amp;prev=/images?q=Young+Thomas+Jefferson&amp;gbv=2&amp;hl=en&amp;sa=G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google.com/imgres?imgurl=http://www.visitingdc.com/images/andrew-jackson-picture.jpg&amp;imgrefurl=http://www.visitingdc.com/president/andrew-jackson-picture.htm&amp;usg=__IFu6ZddCM8ZFW-F5XzPs5xguLc0=&amp;h=500&amp;w=566&amp;sz=79&amp;hl=en&amp;start=11&amp;itbs=1&amp;tbnid=uKpKOlnXkfE7tM:&amp;tbnh=118&amp;tbnw=134&amp;prev=/images?q=andrew+jackson&amp;gbv=2&amp;hl=en&amp;sa=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google.com/imgres?imgurl=http://www.senate.gov/artandhistory/art/resources/graphic/xlarge/32_00009.jpg&amp;imgrefurl=http://www.senate.gov/artandhistory/art/common/image/Painting_32_00009.htm&amp;usg=__uw0Yk-sYSfrfRV-DeGG7KEPndyg=&amp;h=715&amp;w=610&amp;sz=355&amp;hl=en&amp;start=10&amp;itbs=1&amp;tbnid=EFEtaJD1zedhKM:&amp;tbnh=140&amp;tbnw=119&amp;prev=/images?q=john+c+calhoun&amp;gbv=2&amp;hl=e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hyperlink" Target="http://images.google.com/imgres?imgurl=http://www.senate.gov/artandhistory/art/resources/graphic/xlarge/32_00007.jpg&amp;imgrefurl=http://www.senate.gov/artandhistory/art/common/image/Painting_32_00007.htm&amp;usg=__Y2uzIv-CgGoDutJzJ0wc09GmHEc=&amp;h=703&amp;w=610&amp;sz=436&amp;hl=en&amp;start=8&amp;itbs=1&amp;tbnid=kwwKb18gszN0cM:&amp;tbnh=140&amp;tbnw=121&amp;prev=/images?q=henry+clay&amp;gbv=2&amp;hl=en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img.archiexpo.com/images_ae/photo-g/dumbwaiter-for-home-use-151088.jpg&amp;imgrefurl=http://www.archiexpo.com/prod/ameriglide/dumbwaiter-for-home-use-61325-151088.html&amp;usg=__DIv-rJgB4DPybey95KaVqha-tRk=&amp;h=750&amp;w=500&amp;sz=40&amp;hl=en&amp;start=24&amp;tbnid=QuZu3Ahh6fzMpM:&amp;tbnh=141&amp;tbnw=94&amp;prev=/images?q=dumbwaiter&amp;gbv=2&amp;ndsp=18&amp;hl=en&amp;sa=N&amp;start=18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google.com/imgres?imgurl=http://www.danvilleschools.net/168120530121334200/lib/168120530121334200/monticello.jpg&amp;imgrefurl=http://www.danvilleschools.net/168120530121334200/cwp/browse.asp?a=3&amp;BMDRN=2000&amp;BCOB=0&amp;c=58039&amp;usg=__jJhNXRzzHfPJrRQ0ron9M7Ut1Ho=&amp;h=1024&amp;w=1536&amp;sz=184&amp;hl=en&amp;start=2&amp;tbnid=naYRLwa3D5WEqM:&amp;tbnh=100&amp;tbnw=150&amp;prev=/images?q=MONTICELLO&amp;gbv=2&amp;hl=e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www.over-the-moon.us/OLYPEN_IMAGES/O'BRIEN/Dumbwaiter1.jpg&amp;imgrefurl=http://www.over-the-moon.us/OLYPEN_PAGES/05STAR_MOONBEAMS_FEBMAR06.html&amp;usg=__NnVKDrM1nKd8RyNPs_KiEInYZOQ=&amp;h=480&amp;w=640&amp;sz=81&amp;hl=en&amp;start=45&amp;tbnid=2O2psh0Y_-eSoM:&amp;tbnh=103&amp;tbnw=137&amp;prev=/images?q=dumbwaiter&amp;gbv=2&amp;ndsp=18&amp;hl=en&amp;sa=N&amp;start=36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/imgres?imgurl=http://www.revolutionaryday.com/usroute60/monticello/reflection.jpg&amp;imgrefurl=http://www.revolutionaryday.com/usroute60/monticello/default.htm&amp;usg=__Pb8TUpzOJlETfkRXoc7-mjS_udI=&amp;h=295&amp;w=456&amp;sz=46&amp;hl=en&amp;start=19&amp;tbnid=mrWUQeqjGX38KM:&amp;tbnh=83&amp;tbnw=128&amp;prev=/images?q=MONTICELLO&amp;gbv=2&amp;ndsp=18&amp;hl=en&amp;sa=N&amp;start=18" TargetMode="External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upload.wikimedia.org/wikipedia/commons/1/1e/United_States_1819-03-1819-12.png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ages.google.com/imgres?imgurl=http://surftofind.com/jmonroe.jpg&amp;imgrefurl=http://surftofind.com/5&amp;usg=__HB30oo2zI6tNRn2x6h8gZEI-eXw=&amp;h=416&amp;w=361&amp;sz=44&amp;hl=en&amp;start=9&amp;tbnid=vTw1LV6h4FM34M:&amp;tbnh=125&amp;tbnw=108&amp;prev=/images?q=President+monroe&amp;gbv=2&amp;hl=e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hyperlink" Target="http://images.google.com/imgres?imgurl=http://www.senate.gov/artandhistory/art/resources/graphic/xlarge/32_00018.jpg&amp;imgrefurl=http://www.senate.gov/artandhistory/art/common/image/Painting_32_00018.htm&amp;usg=__W1y8Fr8H2ziT6MohKJ5AmAwABRs=&amp;h=739&amp;w=610&amp;sz=303&amp;hl=en&amp;start=2&amp;tbnid=_eV7sXBkLaPakM:&amp;tbnh=141&amp;tbnw=116&amp;prev=/images?q=Andrew+Jackson&amp;gbv=2&amp;hl=en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mapsorama.com/maps/south-america/N&amp;SAmerica-pol.jp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mages.google.com/imgres?imgurl=http://www.artexpertswebsite.com/pages/artists/artists_a-k/king/King_BlackHawk.jpg&amp;imgrefurl=http://www.artexpertswebsite.com/pages/artists/king.php&amp;usg=__FImx2XJYxheUUFM0zWlH6rlTVJc=&amp;h=422&amp;w=343&amp;sz=34&amp;hl=en&amp;start=3&amp;tbnid=6si4kpT10H4X0M:&amp;tbnh=126&amp;tbnw=102&amp;prev=/images?q=chief+black+hawk&amp;gbv=2&amp;hl=en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images.google.com/imgres?imgurl=http://www.reedcitycrossroads.com/city/history/images/chief_osceola.jpg&amp;imgrefurl=http://www.reedcitycrossroads.com/city/history/index.shtml&amp;usg=__T4DqUX5NJjv2No1FV0nL_4fTpEY=&amp;h=168&amp;w=143&amp;sz=10&amp;hl=en&amp;start=14&amp;tbnid=8Na--TCoWccmQM:&amp;tbnh=99&amp;tbnw=84&amp;prev=/images?q=chief+osceola&amp;gbv=2&amp;hl=e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hyperlink" Target="http://images.google.com/imgres?imgurl=http://teacher.scholastic.com/scholasticnews/indepth/peopleinthenews/whosnews/images/osceola.jpg&amp;imgrefurl=http://teacher.scholastic.com/scholasticnews/indepth/peopleinthenews/whosnews/index.asp?article=1114osceola&amp;usg=__zJ6e3w0IL52E6--xcMgu8lid2Dc=&amp;h=334&amp;w=250&amp;sz=24&amp;hl=en&amp;start=6&amp;tbnid=nD9vPkMr9qRHjM:&amp;tbnh=119&amp;tbnw=89&amp;prev=/images?q=chief+osceola&amp;gbv=2&amp;hl=en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ELECTION OF 1800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1800 parties had formed, in the election there were the: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FEDERALIST = thought that the nation was about to be undone by non-religious radicals(FRENCH REVOLUTION)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REPUBLICANS:  saw themselves as saving the nation from tyranny and monarchy.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Returns = Jefferson defeated John Adams 73-65.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PROBLEM = According to the constitution, the electors cast two votes for president: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1.person with the most/majority becomes president.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person with the second largest/majority becomes vice-president.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Jefferson = Republican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Adams = Federalist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Jefferson = 73 and Adams = 65(WHO WON?)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FRANCE AND THE U.S.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Napoleon had larger plans: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In 1800 France signed a secret treaty returning Louisiana to France.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He was going to re-establish white rule on Hispaniola.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Occupy Louisiana.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 France would not allow American ships on the Mississippi to leave through New Orleans.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5. Jefferson wanted to keep neutrality, yet protect the rights of Americans.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projecthaitiheart.org/Hispaniola%20jimani%20fonds%20parisiens%20map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038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FRANCE AND THE U.S.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Jefferson sent ministers to France with an offer to buy New Orleans.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THREAT = If France takes possession of New Orleans the U.S. will become allies with Britain.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France was still fighting the rebellion on Hispaniola, a French Army of 34,000 was sent to crush the rebellion = fighting and disease reduced the force to 4,000.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Napoleon decided to withdraw from Hispaniola and sell Louisiana.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LOUISIANA PURCHASE = In 1803 the U.S. bought Louisiana from the French for 15 million dollars.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purchase doubled the size of the U.S.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thomaslegion.net/sitebuildercontent/sitebuilderpictures/louisiana_purchase_treaty_agre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7600"/>
            <a:ext cx="4419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CORPS OF DISCOVERY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Thomas Jefferson had dreamed of an expedition to explore beyond the Mississippi.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As president he now recruited Meriwether Lewis (officer in the army – knowledge of geography and the outdoors)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Together they began to plan the trip. (CORPS OF DISCOVERY)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would be the first American Scientific Expedition = return with detailed information about the land, the plants, the animals, and the native people.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Lewis needed a partner to help oversee the expedition.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asked WILLIAM CLARK = mapmaker, outdoorsman, and a leader.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CORPS OF DISCOVERY = LEWIS AND CLARK EXPEDITION.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t0.gstatic.com/images?q=tbn:B8lwW_BZ7q9oZM:http://images.filedby.com/images/creators/Meriwether_Lewis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19600"/>
            <a:ext cx="1905000" cy="2133600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fll4hEQubvNsM:http://en.academic.ru/pictures/enwiki/87/WilliamClark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419600"/>
            <a:ext cx="1905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LEWIS AND CLARK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Accompanying Lewis and Clark was Clark’s African-American servant, York.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was a large, strong man skilled at hunting and very good at communicating with the native population.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was the first black man that most Native Americans ever saw – he became a celebrity among the western Indian nations.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expedition set out in the summer of 1803 and by the winter reached St. Louis.(an outpost with about 180 houses.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Lewis and Clark spent the winter at St. Louis waiting for the transfer of Louisiana from the French to the U.S.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May of 1804 the expedition of 40 men headed up the Missouri River.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late October they reached what is now North Dakota – wintered in this area.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Spring of 1805 the company set out again – now with a Frenchman named Toussaint Charbonneau, his wife Sacajawea(Shoshone Indian), and their baby.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LEWIS AND CLARK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Lewis and Clark planned on Sacajawea to be their interpreter when they reached the Rocky Mountains (Shoshone Land).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 Shoshone land the expedition reached the headwaters of the Missouri River.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Shoshone chief recognized Sacajawea – his sister.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Shoshone guides took the expedition by horseback to the Snake River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took the Snake to the Columbia River which empties into the Pacific Ocean (November 1805)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Spring they returned.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5602" name="Picture 2" descr="Image: Map of Lewis and Clark's journey, with color-coded areas depicting control of l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4419600" cy="3352800"/>
          </a:xfrm>
          <a:prstGeom prst="rect">
            <a:avLst/>
          </a:prstGeom>
          <a:noFill/>
        </p:spPr>
      </p:pic>
      <p:pic>
        <p:nvPicPr>
          <p:cNvPr id="25604" name="Picture 4" descr="http://t1.gstatic.com/images?q=tbn:LKvVYShpWRWJtM:http://www.factology.com/sacajawe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10200"/>
            <a:ext cx="1238250" cy="1200150"/>
          </a:xfrm>
          <a:prstGeom prst="rect">
            <a:avLst/>
          </a:prstGeom>
          <a:noFill/>
        </p:spPr>
      </p:pic>
      <p:pic>
        <p:nvPicPr>
          <p:cNvPr id="25606" name="Picture 6" descr="http://t2.gstatic.com/images?q=tbn:JssWAXlJN_5_fM:http://www.idahobyways.gov/assets/images/sacajawea/sacajaweamonumen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5334000"/>
            <a:ext cx="16002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ZEBULON M. PIKE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1804, while still Vice-President, Aaron Burr challenged Alexander Hamilton to a duel.  WHY?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Burr killed Hamilton.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was formally charged with murder, although he remained vice-president until his term ended in 1805.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After leaving office, Burr had a plan to rule Louisiana and to seize Mexico from Spain.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needed more information about New Spain – Burr worked with James Wilkinson, governor of the Louisiana Territory (double agent).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Expedition = find the headwaters of the Red River (boundary between New Spain and Louisiana)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://www.johnnygoodtimes.com/bu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2057400" cy="2514600"/>
          </a:xfrm>
          <a:prstGeom prst="rect">
            <a:avLst/>
          </a:prstGeom>
          <a:noFill/>
        </p:spPr>
      </p:pic>
      <p:pic>
        <p:nvPicPr>
          <p:cNvPr id="1028" name="Picture 4" descr="http://library.thinkquest.org/06aug/00439/images/scotsahamilton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057400"/>
            <a:ext cx="1828800" cy="2286000"/>
          </a:xfrm>
          <a:prstGeom prst="rect">
            <a:avLst/>
          </a:prstGeom>
          <a:noFill/>
        </p:spPr>
      </p:pic>
      <p:pic>
        <p:nvPicPr>
          <p:cNvPr id="1030" name="Picture 6" descr="http://notreason.com/wp-content/uploads/2009/08/hamilton-burr-du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495799"/>
            <a:ext cx="4038600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PIKE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Zebulon M. Pike was put in command of the expedition.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1.make treaties with the American Indians.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2.Collect scientific information.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3.Report on the defenses on New Spain’s northern frontier.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Pike’s party of two dozen left St. Louis and headed westward across what is now Kansas.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Pike followed the Spanish trail to the Southern Rockies, where he could now see the peak that has his name.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Pike’s party headed into the mountains, in the winter = hunger, frostbite, death.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set up a small camp near the upper Rio Grande.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Pike was in Spanish territory, he was arrested and taken to Mexico for questioning(This is what he wanted.  Why?)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next year he was released in American Territory.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never came close to the Red River.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His expedition provided the first accountant in English of the Great Plains and the Rio Grand Valley.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PIKE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Burr and Wilkinson failed in their attempt to control Louisiana and Mexico.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Wilkinson betrayed Burr to Jefferson.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Burr was tried for treason, although found not guilty.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Pike was cleared of any involvement.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6" name="Picture 4" descr="http://t0.gstatic.com/images?q=tbn:MHPAT8N6PpEM1M:http://www.famousnewjerseyans.com/Images/ZebulonPik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029200"/>
            <a:ext cx="1600200" cy="1676400"/>
          </a:xfrm>
          <a:prstGeom prst="rect">
            <a:avLst/>
          </a:prstGeom>
          <a:noFill/>
        </p:spPr>
      </p:pic>
      <p:pic>
        <p:nvPicPr>
          <p:cNvPr id="28678" name="Picture 6" descr="http://www.enchantedlearning.com/explorers/gifs/Pike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4114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DRIFITING TOWARD THE WAR OF 1812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steps leading to the War of 1812 started on the high seas.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1803 – France and Britain were at war.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Each was trying to prevent the other from getting food and supplies.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Both countries seized American ships sailing towards the enemy’s ports.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 Britain also increased IMPRESSMENT.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Jefferson was now re-elected in 1804 for a second term.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wanted to avoid war, although American shipping rights were at risk.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U.S. passed the EMBARGO ACT OF 1807 = banned American ships from sailing to any foreign ports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-closed American ports to ships from other countries.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did not work.  WHY?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embargo became a major issue in the election of 1808.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1.Jefferson declined to run again,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James Madison ran for the Republican party and won.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The embargo was causing the Republican Party to lose popularity.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DRIFITING TOWARDS WAR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Embargo Act was replaced with the NON-INTERCOURSE ACT OF 1809 = Americans could trade with any country except France and Britain.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did not work any better than the embargo.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Americans were becoming more warlike, especially towards Britain.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Calls for war came mainly from westerners.  WHY?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west land was becoming the issue.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Native Americans were beginning to rebel because of land being loss.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One of those leading the rebellions was TECUMSEH = the son of a Shawnee chief.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also has help from his brother known as the PROPHET (shaman)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headquarters of Tecumseh was Prophetstown – located on Tippecanoe Creek in central Indiana.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ELECTION OF 1800 CONTINUED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Aaron Burr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Republican = 73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According to the constitution = the House of Representatives would have to break the tie.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Federalist held a majority in Congress.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Federalist, not the Republicans would decide.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Federalist were divided: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some feared Jefferson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they knew the public supported Jefferson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House tied on 35 ballots.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 the 36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ballot, three Federalist gave their support to Jefferson(help from Hamilton)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Jefferson=President, Burr=V.P.</a:t>
            </a:r>
          </a:p>
        </p:txBody>
      </p:sp>
      <p:pic>
        <p:nvPicPr>
          <p:cNvPr id="1026" name="Picture 2" descr="http://t2.gstatic.com/images?q=tbn:HxP-qbUOit_faM:http://harryallen.info/wp-content/uploads/2008/07/thomas-jefferson-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1828800" cy="1828800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cncvi9mQYzjmVM:http://standupforamerica.files.wordpress.com/2009/07/john-adam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209800"/>
            <a:ext cx="1752600" cy="1905000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S9RyR2j9n8nPpM:http://www.vareview.com/mag/ja07/imgs/5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343400"/>
            <a:ext cx="16764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TECUMSEH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 better understand the white culture Tecumseh learned English, read the bible, Shakespeare, and history books.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understood that the Indians needed to do what the whites did:  unite.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1809 William Henry Harrison  (Governor of the Indiana Territory) persuaded some tribes to sign a treaty = sell 3 million acres of land in Indiana/one-half cent per acre.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t3.gstatic.com/images?q=tbn:eLtXUFQYu9rBKM:http://3redfalcons.files.wordpress.com/2009/05/tecumseh0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2514600" cy="2133600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IpvpKrFwMnVJtM:http://upload.wikimedia.org/wikipedia/commons/e/ea/William_Henry_Harris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267200"/>
            <a:ext cx="2514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TECUMSEH’S ACTIONS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Tecumseh declared that the treaty was meaningless and convinced others.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Tecumseh traveled from the Gulf Coast to the Great Lakes urging Indians to form a confederation.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1811, Tecumseh traveled south of Ohio to gain support.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Harrison marched with 1,000 troops toward Prophetstown.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 November 7, 1811 a battle broke out  - Harrison defeated the Indians and the next day burned their village.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is the BATTLE OF TIPPECANOE = It destroyed Tecumseh’s dream of an Indian Confederation.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media-2.web.britannica.com/eb-media/76/4676-004-1CF0B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572000"/>
            <a:ext cx="401955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WAR HAWKS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Harrison blamed the British for helping Tecumseh and encouraging Indian unity.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-The British had nothing to do with it.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-After the Battle of Tippecanoe, Tecumseh and his warriors were welcomed in Canada.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-The British and Indians became allies.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caused greater anti-British feelings on the frontier.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Western leaders such as Henry Clay from Kentucky called for war.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These westerners were called = WAR HAWKS.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They wanted British aid to the Indians stopped.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They wanted the British out of Canada.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Congress declared war on Britain on June 18, 1812.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impressment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of American Sailors.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violations of American rights at sea.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British encouragement of the Indians.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WAR OF 1812 – PHASE ONE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War of 1812 had two phases: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Phase one 1812-1814 = Britain was still focused on France and Napoleon.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-Britain fought a limited war in America.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-Britain defended Canada from America 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-Hit and run raids along the coast.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-Blockade of American ports.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American efforts on the ground usually met with failure.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American Navy was successful.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The navy had experience fighting the Barbary Pirates.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The Navy’s frigates were the fastest around. (Constitution, United States, President)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t0.gstatic.com/images?q=tbn:3nOUGz7rQPI1cM:http://upload.wikimedia.org/wikipedia/commons/e/e1/USS_Constitution_Depar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953000"/>
            <a:ext cx="4114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LAKE ERIE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most important naval victory took place on Lake Erie.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The U.S. built a fleet of ships on the shore of Lake Erie.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The man in charge of the fleet was Oliver Hazard Perry.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In September of 1813 a British fleet was ordered to destroy the American fleet.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 Perry sailed out to meet the British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-Perry flew a banner: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DON’T GIVE UP THE SHIP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5. The two sides fought for two hours.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6. Perry’s ship was destroyed, he grabbed the banner, jumped in a rowboat with five others and rowed to another ship.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7. Took control of that ship and destroyed two British ships.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“WE HAVE MET THEY ENEMY, AND THEY ARE OURS”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Perry wrote this to William Henry Harrison, waiting on the shore of Lake Erie in Ohio.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LAKE ERIE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Harrison was waiting with an army of 3,000 – he ferried his army across Lake Erie to Detroit.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British had retreated into Canada – Harrison followed.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 The Battle of the Thames in October 1813 = Harrison defeated the British and their Indian allies.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Tecumseh was one of the dead.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1812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191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SECOND PHASE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British defeated Napoleon in 1814 – now they could turn their full attention to the Americans.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British Plan = Attack the United States from the south (New Orleans) and the north (Canada), and have hit-and-run attacks on American ports.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August of 1814 the British sailed into Chesapeake Bay, the British marched overland towards Washington D.C.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British overpowered the thousand soldiers protecting the capital.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As the British entered government officials fled from the other side.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British torched public buildings including the White House and Capitol.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was revenge for an American attack on York in Canada where Americans burned government buildings.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next day a hurricane struck – when it was calm the British took out their ships.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BURNING OF THE WHITE HOUSE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dcgiftshop.com/Product_Images/Prints/White_House_Washington_Print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962400" cy="4343400"/>
          </a:xfrm>
          <a:prstGeom prst="rect">
            <a:avLst/>
          </a:prstGeom>
          <a:noFill/>
        </p:spPr>
      </p:pic>
      <p:pic>
        <p:nvPicPr>
          <p:cNvPr id="38916" name="Picture 4" descr="A re-enactment of the British burning of the White House in the History Channel documentary &quot;First Invasion: The War of 1812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4114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FORT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McHENRY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next attack by the British came at Fort McHenry in Baltimore.(1814)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fort’s commander requested a flag big enough that the British would not have any problem seeing it. (42 by 30 feet)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While being held prisoner on a British ship, Francis Scott Key watched the all-night battle.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morning the flag was still flying which inspired him to write the poem, “The Star-Spangled Banner.”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1931 Congress made “The Star Spangled Banner”, the national anthem.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wtv-zone.com/Mary/WebPageGifs/WEBPAGEGIFS2/WebPageGifs3/BARRY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0"/>
            <a:ext cx="2590800" cy="3048000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Om5LzZs5Fkv90M:http://wwwdelivery.superstock.com/WI/223/1047/PreviewComp/SuperStock_1047-32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971800"/>
            <a:ext cx="1676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BRITISH INVASIONS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British were planning two-full-scale invasions of American Territory.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In 1814 the British sent a force from Canada across Lake Champlain.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Goal = To cut New England off from the rest of the country.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failed when the American ships defeated the British at the Battle of Lake Champlain – forcing the British to withdraw to Canada.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://hotair.cachefly.net/media.michellemalkin.com/archives/images/fs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THOMAS JEFFERSON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Wrote the Declaration of Independence.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Ambassador to France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Secretary of State under Washington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Leader of the Republican Party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Vice President under John Adams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 Lawyer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Architect = Inspired by classical Greek and Roman buildings.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Designed his home = MONTICELLO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t3.gstatic.com/images?q=tbn:vKvzE1hsvGuqvM:http://magicwonder.files.wordpress.com/2008/12/thomas-jefferson-pictur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4038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BRITISH INVASIONS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The next invasion was New Orleans.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December 1814 dozens of British ships carrying 7,500 troops were approaching Louisiana.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Waiting was Andrew Jackson.  Earlier that year he became famous by defeating the Creek Indians, at the Battle of Horseshoe Bend in Alabama.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His army was now made up of frontier militiamen, Native Americans, African-Americans, and pirates.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planned on defending New Orleans.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-The army built a huge ditch and behind it, an earthen wall.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-On January 8, 1815 the British marched in perfect formation and attacked.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-From behind the wall the Americans mowed down the British:  American casualties = 21, British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,030.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victory made Jackson a hero of the west.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battle was unnecessary.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NEW ORLEANS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war had already ended.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 peace treaty was made two weeks earlier = THE TREATY OF GHENT.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-The treaty showed the lack of a clear winner in the war.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-No territory changed hands.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Border and trade disputes were resolved in later talks.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War of 1812 was serious: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If the British strategy worked, the U.S. might not have survived.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http://t2.gstatic.com/images?q=tbn:uKpKOlnXkfE7tM:http://www.visitingdc.com/images/andrew-jackson-pi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2133600" cy="1828800"/>
          </a:xfrm>
          <a:prstGeom prst="rect">
            <a:avLst/>
          </a:prstGeom>
          <a:noFill/>
        </p:spPr>
      </p:pic>
      <p:pic>
        <p:nvPicPr>
          <p:cNvPr id="43012" name="Picture 4" descr="http://lsm.crt.state.la.us/painting/la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4191000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STATES’ RIGHTS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New England merchants and shippers had bitterly opposed the War of 1812: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The Republicans were willing to destroy trade in favor of interests of the south and west.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they referred to it as Mr. Madison’s War.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Some New England States began to talk of secession.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 Some were considering a separate peace with Britain.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Massachusetts issued a call to neighboring states to meet at Hartford, Connecticut.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HARTFORD CONVENTION =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Instead of secession, new constitutional amendments were proposed;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-limiting the power of Congress to impose embargoes, restrict trade, make war, or admit new states.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-do away with the Three-fifths Compromise.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-states had the right to repeal acts of Congress.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HARTFORD CONVENTION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convention chose delegates to take the message to President Madison in Washington D.C.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city has just learned of the victory at New Orleans and the peace treaty, causing celebrations in the capital.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Federalist felt out of place and would not be heard.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left town, little more was heard on the subject, and the Federalist party soon was gone.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5058" name="Picture 2" descr="http://travel.nostalgiaville.com/new%20york/massena/m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2438400"/>
          </a:xfrm>
          <a:prstGeom prst="rect">
            <a:avLst/>
          </a:prstGeom>
          <a:noFill/>
        </p:spPr>
      </p:pic>
      <p:pic>
        <p:nvPicPr>
          <p:cNvPr id="45060" name="Picture 4" descr="http://media-2.web.britannica.com/eb-media/04/101104-004-27C4E5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495800"/>
            <a:ext cx="4114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CHAPTER 14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NATIONALISM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ERA OF GOOD FEELINGS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JOHN MARSHALL AND EARLY SUPREME COUORT DECISIONS (CHART ASSIGNMENT-PRESENTATION)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AMERICAN SYSTEM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John C. Calhoun of South Carolina and Henry Clay of Kentucky promoted the NATIONALIST  point of view.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both also helped to promote the AMERICAN SYSTEM: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The U.S. should be self-sufficient (buy American made goods – high tariffs of imports)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A national bank to strengthen the country’s financial system.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Improve transportation to help trade within the country.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6" name="Picture 2" descr="http://t1.gstatic.com/images?q=tbn:EFEtaJD1zedhKM:http://www.senate.gov/artandhistory/art/resources/graphic/xlarge/32_00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2057400"/>
            <a:ext cx="2133600" cy="2286000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kwwKb18gszN0cM:http://www.senate.gov/artandhistory/art/resources/graphic/xlarge/32_0000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419600"/>
            <a:ext cx="2362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NATIONAL ROAD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After the War of 1812 Congress voted in money to finish a NATIONAL ROAD =  to connect sections of the U.S.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1820 the CUMBERLAND ROAD (National Road) crossed the Appalachians, connecting Cumberland, Maryland with Wheeling (West Virginia) on the Ohio River.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1833 it reached Columbus, Ohio.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Other roads would be built by states.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Pikes = early toll gates or polls.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1202" name="Picture 2" descr="http://www.tfhrc.gov/pubrds/06nov/images/wei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038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THE ERIE CANAL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Erie Canal, paid for by the state of New York, made possible an all-water route from New York City to the Great Lakes.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Most believed that it was impossible = 350 miles through wilderness.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New York’s governor DeWitt Clinton made it possible.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Building the “big ditch” had problems: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The water level in Lake Erie is 550 feet higher than the Hudson River.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Forest to clear, and valleys to cross.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80 locks needed to be installed.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 Most of the digging was done by men using pickaxes, shovels, and wheelbarrows.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building of the canal brought thousands of Irish immigrants to the U.S. = 80 cents a day plus room and board (three times the rate in Ireland)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1825 after eight years the Erie Canal was finished.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ERIE CANAL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6" name="Picture 2" descr="http://www.oswego.edu/library2/archives/digitized_collections/granger/eriecan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114800" cy="4419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43434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EFFECTS OF THE ERIE CANAL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 Amount for transporting goods form New York City to the Great Lakes declined.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the time it took was cut in half.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Opened the upper Ohio Valley and the Great Lakes Region to settlement (more immigrants)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 Farm products from the west went to the east = allowing the eastern cities to grow.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5. The east could focus on trade and manufacturing.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6. The westerners bought the manufactured goods of the east.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7. Trade on the canal helped to make New York City the nation’s largest city.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8. The success of the Erie Canal encouraged canal-building in other sections of the country. (1825 – 1850, Canal Era)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Lake Michigan – Illinois River = Illinois/Michigan Canal.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Ohio River-Lake Erie = Ohio and Erie Canal.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JEFFERSON CONTINUED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MONTICELLO: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invented the 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Dumbwaiter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Storm  windows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Seven-Day Clock: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t1.gstatic.com/images?q=tbn:naYRLwa3D5WEqM:http://www.danvilleschools.net/168120530121334200/lib/168120530121334200/monticell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3962400" cy="1828800"/>
          </a:xfrm>
          <a:prstGeom prst="rect">
            <a:avLst/>
          </a:prstGeom>
          <a:noFill/>
        </p:spPr>
      </p:pic>
      <p:pic>
        <p:nvPicPr>
          <p:cNvPr id="16388" name="Picture 4" descr="http://t0.gstatic.com/images?q=tbn:mrWUQeqjGX38KM:http://www.revolutionaryday.com/usroute60/monticello/reflec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19600"/>
            <a:ext cx="3962400" cy="2209800"/>
          </a:xfrm>
          <a:prstGeom prst="rect">
            <a:avLst/>
          </a:prstGeom>
          <a:noFill/>
        </p:spPr>
      </p:pic>
      <p:pic>
        <p:nvPicPr>
          <p:cNvPr id="16394" name="Picture 10" descr="http://t1.gstatic.com/images?q=tbn:2O2psh0Y_-eSoM:http://www.over-the-moon.us/OLYPEN_IMAGES/O%27BRIEN/Dumbwaiter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3733800"/>
            <a:ext cx="1752600" cy="2895600"/>
          </a:xfrm>
          <a:prstGeom prst="rect">
            <a:avLst/>
          </a:prstGeom>
          <a:noFill/>
        </p:spPr>
      </p:pic>
      <p:pic>
        <p:nvPicPr>
          <p:cNvPr id="16396" name="Picture 12" descr="http://t2.gstatic.com/images?q=tbn:QuZu3Ahh6fzMpM:http://img.archiexpo.com/images_ae/photo-g/dumbwaiter-for-home-use-151088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3657600"/>
            <a:ext cx="2133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U.S. GAINS FLORIDA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1810 President Madison declared part of West Florida to belong to the U.S.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During the War of 1812 the U.S. occupied more of West Florida.’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1815 the Spanish strength was limited to three forts at St. Marks, Pensacola, and St. Augustine. (Spain was to weak to fight)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Seminole Indians of Florida tried to prevent white settlers from taking over.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1816 a state of War existed between the U.S. and the Seminole.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28" name="Picture 4" descr="File:United States 1819-03-1819-1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05000"/>
            <a:ext cx="4572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FLORIDA CONTINUED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1817 President Monroe sent Andrew Jackson into Georgia and Florida to crush the Seminole.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Jackson went into Spanish Territory and captured St. Marks and St. Augustine and claimed Florida for the U.S.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Congress was angry saying Jackson acted without permission.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European nations were outraged = broke international law.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Spain realized that it was better to sell Florida than to have it seized.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Adams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Treaty 0f 1819 = Spain gave East and West Florida to the U.S.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http://t1.gstatic.com/images?q=tbn:vTw1LV6h4FM34M:http://surftofind.com/jmonro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86200"/>
            <a:ext cx="1981200" cy="2362200"/>
          </a:xfrm>
          <a:prstGeom prst="rect">
            <a:avLst/>
          </a:prstGeom>
          <a:noFill/>
        </p:spPr>
      </p:pic>
      <p:pic>
        <p:nvPicPr>
          <p:cNvPr id="56324" name="Picture 4" descr="http://t3.gstatic.com/images?q=tbn:_eV7sXBkLaPakM:http://www.senate.gov/artandhistory/art/resources/graphic/xlarge/32_0001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886200"/>
            <a:ext cx="1828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MONROE DOCTRINE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1815 an alliance of Britain, Austria, Russia, and Prussia had defeated Napoleon.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King of Spain had regained his throne and wanted his American Empire back.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King of Spain looked to other European Monarchs for helped and many agreed.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Britain opposed the plan = Wanted Latin American countries independent so it could trade with them.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United States wanted to keep rivals out of the Americas.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1823 President Monroe delivered the MONROE DOCTRINE = The United States told European countries to stay out of the Americas.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U.S. needed to be able to enforce it = Britain with its giant Navy, stood behind it.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MONROE DOCTRINE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Political map od America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8458200" cy="495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MISSOURI COMPROMISE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1820 the territory of Missouri applied for statehood.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Many people in Missouri wanted slavery to be allowed.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 the time there were eleven free states and eleven slave states – Missouri would tip the balance.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Missouri would give more power in congress to one section or the other.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SECTIONALISM was beginning in the United States.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debate over Missouri went on for months in Congress.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 this this time Maine declared itself ready for statehood.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Henry Clay from Kentucky came up with the MISSOURI COMPROMISE = Maine be admitted as a free state and Missouri as a slave state, it was passed by congress in 1820.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Slavery would also be banned from the Louisiana Territory north of the parallel 36 degrees 30 minutes, Missouri’s southern border.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MISSOURI COMPROMISE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www.vvgeocivtrenches.com/images/maps/1820_missouri_comprom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305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NATIVE AMERICANS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As president, John Quincy Adams refused to remove the Native Americans from the east to the west.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Once Andrew Jackson became president things changed – he proposed to congress the INDIAN REMOVAL ACT = congress passed this in 1830, the act called for the removal of all eastern Indians to territories west of the Mississippi River (Oklahoma)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Not all of the Native Americans went peacefully: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-The Sauk Indians of Wisconsin and Illinois lead by a chief named BLACK HAWK tried to lead his people back in 1832.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United States Army and the Illinois militia had to be brought in to crush the uprising.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Black Hawk War was the last Indian war of the Midwest.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t0.gstatic.com/images?q=tbn:6si4kpT10H4X0M:http://www.artexpertswebsite.com/pages/artists/artists_a-k/king/King_BlackHaw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486400"/>
            <a:ext cx="971550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 SEMINOLE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1835 the Seminole Indians refused to leave.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 young chief named Osceola became their leader = declared that his people would fight to the end.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1837 the Americans raised a flag of truce to discuss peace with Osceola – during the talks Osceola  and his men were captured, put in chains, and sent to prison.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Osceola died of disease in prison.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Seminole fought for seven years, until they were almost wiped out – most that remained moved west.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 descr="http://t2.gstatic.com/images?q=tbn:8Na--TCoWccmQM:http://www.reedcitycrossroads.com/city/history/images/chief_osceo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1752600" cy="1905000"/>
          </a:xfrm>
          <a:prstGeom prst="rect">
            <a:avLst/>
          </a:prstGeom>
          <a:noFill/>
        </p:spPr>
      </p:pic>
      <p:pic>
        <p:nvPicPr>
          <p:cNvPr id="62468" name="Picture 4" descr="http://t3.gstatic.com/images?q=tbn:nD9vPkMr9qRHjM:http://teacher.scholastic.com/scholasticnews/indepth/peopleinthenews/whosnews/images/osceol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962400"/>
            <a:ext cx="1905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TRAIL OF TEARS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Cherokee also resisted leaving Georgia, but not by fighting.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Cherokee appealed to the Supreme Court = they used the treaty made with the federal government, guaranteeing their lands.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argued the state could not overrule a federal treaty.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 1832 Chief Justice John Marshall ruled in favor of the Cherokee.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President  Jackson should have obeyed the court, instead he ignored it.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Some Cherokee gave up and moved west, most remained in Georgia.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1838 Federal troops rounded up the 15,000 remaining Cherokee and began moving them west.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were forced to march in the cold and rain of winter.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journey became known as THE TRAIL OF TEARS, with one quarter of the Cherokee dead.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TRAIL OF TEARS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http://cla.calpoly.edu/~lcall/204/trail_of_tears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599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MORE JEFFERSON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Jefferson worked closely with the architects and designers of Washington D.C.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was a musician who loved to play the Violin.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Loved to read = one of the best libraries in America.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His library became the core of the LIBRARY OF CONGRESS.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Considered to be a GENTLEMAN FARMER?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disagreed with the idea of a strong, active government.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believed the federal government should have a limited role in people’s lives.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 a dinner honoring Nobel Prize winners in 1962, President Kennedy said: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“I think this is the most extraordinary collection of talent that has ever been gathered at the White House, with the exception of when Thomas Jefferson dined alone”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AGAINST PIRACY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 Jefferson, a small government did not mean a weak government.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 the time the United States enjoyed healthy trading with Europe.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Shipping goods on the Mediterranean Sea involved risk.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Pirates from the Barbary Coast (Morocco, Algiers, Tunis, and Tripoli) preyed on merchant ships.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www.semp.us/_images/biots/Biot220Phot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038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PIRACY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American and European governments had paid tribute to the Barbary Pirates to leave their ships alone.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Jefferson saw this as weakness and an insult.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1800 the ruler of Tripoli demanded more protection money from the U.S.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1801 Jefferson sent a fleet of warships to the Mediterranean to protect American merchant ships.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For the next four years, America’s navy fought the pirates.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1804, Stephen Decatur led a bold raid against the American Ship, the PHILADELPHIA, which earlier Barbary pirates had captured.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Decatur’s crew burned the ship.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following year the Barbary rulers signed a treaty with America not to interfere with American shipping.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1815 = Britain and Holland did the same.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pirate kingdoms collapsed.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PACIFIC COAST IN 1800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 one time Spain controlled the entire Pacific Coast: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In the 1740s Russia set up trading post on the Alaskan coast/seals – They slowly moved into the Pacific Northwest.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This forced Spain to begin settling Upper California.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-They set up missions.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-Los Angeles, Monterey, San Jose, and San Francisco.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The British Canadians were pushing westward:  In 1793 Alexander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MacKenzie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became the first white man to cross North America on land.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-The British now claimed the Pacific Northwest.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1792 Captain Robert Gray discovered the river that divides the states of Washington and Oregon.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-He named the river “Columbia” after his ship.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-He claimed the region for the United States.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New Englanders were now trading there.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z.hubpages.com/u/1613096_f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38600"/>
            <a:ext cx="4114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AMERICANS MOVE WESTWARD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By 1800 Kentucky and Tennessee were both states.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In 1803 Ohio entered the Union.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The concerns of the west and south were becoming more important.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By 1800 one-third of the of American trade was with the West Indies.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The most important market was HISPANIOLA.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-France controlled the western half of the island(Haiti).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-Spain controlled the eastern half (Dominican Republic)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-The French Colony was the jewel of the French Empire.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French Revolution caused problems on French Hispaniola.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Slaves rebelled in 1791, by 1793 they seized Haiti and declared their freedom.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There were also revolts on the Spanish section, by 1801 the slaves had taken over the island.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This news made slave owners in the United States nervous.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 When Napoleon asked Jefferson for help in putting down the rebellion, he said yes (nothing occurred).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1992</TotalTime>
  <Words>4640</Words>
  <Application>Microsoft Office PowerPoint</Application>
  <PresentationFormat>On-screen Show (4:3)</PresentationFormat>
  <Paragraphs>399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Flow</vt:lpstr>
      <vt:lpstr>THE ELECTION OF 1800</vt:lpstr>
      <vt:lpstr>ELECTION OF 1800 CONTINUED</vt:lpstr>
      <vt:lpstr>THOMAS JEFFERSON</vt:lpstr>
      <vt:lpstr>JEFFERSON CONTINUED</vt:lpstr>
      <vt:lpstr>MORE JEFFERSON</vt:lpstr>
      <vt:lpstr>AGAINST PIRACY</vt:lpstr>
      <vt:lpstr>PIRACY CONTINUED</vt:lpstr>
      <vt:lpstr>THE PACIFIC COAST IN 1800</vt:lpstr>
      <vt:lpstr>AMERICANS MOVE WESTWARD</vt:lpstr>
      <vt:lpstr>FRANCE AND THE U.S.</vt:lpstr>
      <vt:lpstr>FRANCE AND THE U.S. CONTINUED</vt:lpstr>
      <vt:lpstr>THE CORPS OF DISCOVERY</vt:lpstr>
      <vt:lpstr>LEWIS AND CLARK</vt:lpstr>
      <vt:lpstr>LEWIS AND CLARK CONTINUED</vt:lpstr>
      <vt:lpstr>ZEBULON M. PIKE</vt:lpstr>
      <vt:lpstr>PIKE CONTINUED</vt:lpstr>
      <vt:lpstr>PIKE CONTINUED</vt:lpstr>
      <vt:lpstr>DRIFITING TOWARD THE WAR OF 1812</vt:lpstr>
      <vt:lpstr>DRIFITING TOWARDS WAR CONTINUED</vt:lpstr>
      <vt:lpstr>TECUMSEH CONTINUED</vt:lpstr>
      <vt:lpstr>TECUMSEH’S ACTIONS</vt:lpstr>
      <vt:lpstr>THE WAR HAWKS</vt:lpstr>
      <vt:lpstr>THE WAR OF 1812 – PHASE ONE</vt:lpstr>
      <vt:lpstr>LAKE ERIE</vt:lpstr>
      <vt:lpstr>LAKE ERIE CONTINUED</vt:lpstr>
      <vt:lpstr>THE SECOND PHASE</vt:lpstr>
      <vt:lpstr>THE BURNING OF THE WHITE HOUSE</vt:lpstr>
      <vt:lpstr>FORT McHENRY</vt:lpstr>
      <vt:lpstr>BRITISH INVASIONS</vt:lpstr>
      <vt:lpstr>BRITISH INVASIONS</vt:lpstr>
      <vt:lpstr>NEW ORLEANS CONTINUED</vt:lpstr>
      <vt:lpstr>STATES’ RIGHTS</vt:lpstr>
      <vt:lpstr>HARTFORD CONVENTION CONTINUED</vt:lpstr>
      <vt:lpstr>CHAPTER 14</vt:lpstr>
      <vt:lpstr>THE AMERICAN SYSTEM</vt:lpstr>
      <vt:lpstr>THE NATIONAL ROAD</vt:lpstr>
      <vt:lpstr>THE ERIE CANAL</vt:lpstr>
      <vt:lpstr>THE ERIE CANAL CONTINUED</vt:lpstr>
      <vt:lpstr>EFFECTS OF THE ERIE CANAL</vt:lpstr>
      <vt:lpstr>THE U.S. GAINS FLORIDA</vt:lpstr>
      <vt:lpstr>FLORIDA CONTINUED</vt:lpstr>
      <vt:lpstr>THE MONROE DOCTRINE</vt:lpstr>
      <vt:lpstr>MONROE DOCTRINE</vt:lpstr>
      <vt:lpstr>THE MISSOURI COMPROMISE</vt:lpstr>
      <vt:lpstr>MISSOURI COMPROMISE</vt:lpstr>
      <vt:lpstr>NATIVE AMERICANS</vt:lpstr>
      <vt:lpstr>THE SEMINOLE</vt:lpstr>
      <vt:lpstr>THE TRAIL OF TEARS</vt:lpstr>
      <vt:lpstr>TRAIL OF TEARS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ELECTION OF 1800</dc:title>
  <dc:creator>User</dc:creator>
  <cp:lastModifiedBy>User</cp:lastModifiedBy>
  <cp:revision>179</cp:revision>
  <dcterms:created xsi:type="dcterms:W3CDTF">2009-11-20T15:53:21Z</dcterms:created>
  <dcterms:modified xsi:type="dcterms:W3CDTF">2013-11-25T15:45:27Z</dcterms:modified>
</cp:coreProperties>
</file>